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76" r:id="rId2"/>
    <p:sldId id="407" r:id="rId3"/>
    <p:sldId id="408" r:id="rId4"/>
    <p:sldId id="410" r:id="rId5"/>
    <p:sldId id="409" r:id="rId6"/>
    <p:sldId id="412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28" r:id="rId15"/>
    <p:sldId id="394" r:id="rId16"/>
    <p:sldId id="437" r:id="rId17"/>
    <p:sldId id="434" r:id="rId18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0C4EA"/>
    <a:srgbClr val="B9CEF1"/>
    <a:srgbClr val="E1DDFB"/>
    <a:srgbClr val="D8D2FA"/>
    <a:srgbClr val="C4BBF7"/>
    <a:srgbClr val="BCCFEA"/>
    <a:srgbClr val="A7FFCF"/>
    <a:srgbClr val="69FFAD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956" autoAdjust="0"/>
    <p:restoredTop sz="94706" autoAdjust="0"/>
  </p:normalViewPr>
  <p:slideViewPr>
    <p:cSldViewPr>
      <p:cViewPr>
        <p:scale>
          <a:sx n="81" d="100"/>
          <a:sy n="81" d="100"/>
        </p:scale>
        <p:origin x="-564" y="210"/>
      </p:cViewPr>
      <p:guideLst>
        <p:guide orient="horz" pos="110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5E7198-0C2A-5B42-A392-B10EB2EEC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63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CFFA61B-F847-A840-8D38-D638FB1C91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0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3C67F-E7BF-41D9-958D-6EE206E627F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FFAE0-84BA-40B4-8E01-D3B1802C052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973279" y="8831580"/>
            <a:ext cx="30383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74" tIns="44764" rIns="89874" bIns="4476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EE7C97A-0017-4661-ACA2-7DE80AEF5EC7}" type="slidenum">
              <a:rPr lang="en-US" sz="1200">
                <a:solidFill>
                  <a:srgbClr val="21709C"/>
                </a:solidFill>
              </a:rPr>
              <a:pPr algn="r" eaLnBrk="1" hangingPunct="1"/>
              <a:t>13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34"/>
              </a:spcBef>
              <a:tabLst>
                <a:tab pos="0" algn="l"/>
                <a:tab pos="881390" algn="l"/>
                <a:tab pos="1762780" algn="l"/>
                <a:tab pos="2644170" algn="l"/>
                <a:tab pos="3525561" algn="l"/>
                <a:tab pos="4406951" algn="l"/>
                <a:tab pos="5288341" algn="l"/>
                <a:tab pos="6169731" algn="l"/>
                <a:tab pos="7051121" algn="l"/>
                <a:tab pos="7932511" algn="l"/>
                <a:tab pos="8813902" algn="l"/>
                <a:tab pos="9695292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JCE 1 to 2 min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Surveys were completed by roughly 40% of Unitil Pilot participants, are following up with non respondents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Smart thermostats are not always that intuitive (newer products worse than tried and true)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BD5A7B-FB3C-479A-9200-81BADD215BE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EA253-8FEB-447A-BE22-39723EE6C10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2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0" indent="-275434" defTabSz="8982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38" indent="-220348" defTabSz="8982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33" indent="-220348" defTabSz="8982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28" indent="-220348" defTabSz="89822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23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18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13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08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28AF52B-5EE6-4FB0-B55E-A99C0C88CAF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A6E61-5DB7-4683-B7F0-C8333D58563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973279" y="8831580"/>
            <a:ext cx="30383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74" tIns="44764" rIns="89874" bIns="4476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6509740-8C6D-41C9-AE84-2FD34B0A449F}" type="slidenum">
              <a:rPr lang="en-US" sz="1200">
                <a:solidFill>
                  <a:srgbClr val="21709C"/>
                </a:solidFill>
              </a:rPr>
              <a:pPr algn="r" eaLnBrk="1" hangingPunct="1"/>
              <a:t>6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34"/>
              </a:spcBef>
              <a:tabLst>
                <a:tab pos="0" algn="l"/>
                <a:tab pos="881390" algn="l"/>
                <a:tab pos="1762780" algn="l"/>
                <a:tab pos="2644170" algn="l"/>
                <a:tab pos="3525561" algn="l"/>
                <a:tab pos="4406951" algn="l"/>
                <a:tab pos="5288341" algn="l"/>
                <a:tab pos="6169731" algn="l"/>
                <a:tab pos="7051121" algn="l"/>
                <a:tab pos="7932511" algn="l"/>
                <a:tab pos="8813902" algn="l"/>
                <a:tab pos="9695292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6A12D-850C-4CCD-8456-77BB54E0E0A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973279" y="8831580"/>
            <a:ext cx="30383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74" tIns="44764" rIns="89874" bIns="4476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29E22BA-B6C8-4317-BF60-30D828461F9A}" type="slidenum">
              <a:rPr lang="en-US" sz="1200">
                <a:solidFill>
                  <a:srgbClr val="21709C"/>
                </a:solidFill>
              </a:rPr>
              <a:pPr algn="r" eaLnBrk="1" hangingPunct="1"/>
              <a:t>7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34"/>
              </a:spcBef>
              <a:tabLst>
                <a:tab pos="0" algn="l"/>
                <a:tab pos="881390" algn="l"/>
                <a:tab pos="1762780" algn="l"/>
                <a:tab pos="2644170" algn="l"/>
                <a:tab pos="3525561" algn="l"/>
                <a:tab pos="4406951" algn="l"/>
                <a:tab pos="5288341" algn="l"/>
                <a:tab pos="6169731" algn="l"/>
                <a:tab pos="7051121" algn="l"/>
                <a:tab pos="7932511" algn="l"/>
                <a:tab pos="8813902" algn="l"/>
                <a:tab pos="9695292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844F2-2186-436D-86AA-04C9EFD372B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973279" y="8831580"/>
            <a:ext cx="30383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74" tIns="44764" rIns="89874" bIns="4476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BC5DFCD-7DF2-4FF7-8C48-E20B98797E1D}" type="slidenum">
              <a:rPr lang="en-US" sz="1200">
                <a:solidFill>
                  <a:srgbClr val="21709C"/>
                </a:solidFill>
              </a:rPr>
              <a:pPr algn="r" eaLnBrk="1" hangingPunct="1"/>
              <a:t>8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34"/>
              </a:spcBef>
              <a:tabLst>
                <a:tab pos="0" algn="l"/>
                <a:tab pos="881390" algn="l"/>
                <a:tab pos="1762780" algn="l"/>
                <a:tab pos="2644170" algn="l"/>
                <a:tab pos="3525561" algn="l"/>
                <a:tab pos="4406951" algn="l"/>
                <a:tab pos="5288341" algn="l"/>
                <a:tab pos="6169731" algn="l"/>
                <a:tab pos="7051121" algn="l"/>
                <a:tab pos="7932511" algn="l"/>
                <a:tab pos="8813902" algn="l"/>
                <a:tab pos="9695292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JCE – 3 or 4 minutes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History discussion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Existing AMI with TOU capability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Previously completed review of DR opportunities; targeted TOU as most cost effective approach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Regulatory requirements to conduct smart grid pilots; MA GCA (5% reduction target in demand and energy, TOU or hourly pricing);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Utility Goals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-Test capabilities of AMI system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-Evaluate cost effectiveness of different DR approaches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-New projects (MDM-p, web portal)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-Evaluate price elasticity – customer response to different price points (why we wanted multiple price points)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Pilot Design </a:t>
            </a:r>
            <a:r>
              <a:rPr lang="en-US" i="1" u="sng" smtClean="0">
                <a:solidFill>
                  <a:srgbClr val="FF0000"/>
                </a:solidFill>
              </a:rPr>
              <a:t>MJS add rates to notes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Residential customers with central AC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Pricing was determined based on actual LMP pricing from prior year for on and CPP periods; TOU rates were designed to be revenue neutral for an average residential customer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First group is low-cost / no-cost approach.  Information only.  Easily rolled out to customers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Enhanced technology group that tested incremental impact of adding home area network to TOU/CPP pricing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Third group is utility controlled, flat rate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3545646-E7DE-49D1-891F-5D194E62205F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JCE – 3 or 4 minutes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History discussion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Existing AMI with TOU capability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Previously completed review of DR opportunities; targeted TOU as most cost effective approach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Regulatory requirements to conduct smart grid pilots; MA GCA (5% reduction target in demand and energy, TOU or hourly pricing);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Utility Goals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-Test capabilities of AMI system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-Evaluate cost effectiveness of different DR approaches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-New projects (MDM-p, web portal)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-Evaluate price elasticity – customer response to different price points (why we wanted multiple price points)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Pilot Design </a:t>
            </a:r>
            <a:r>
              <a:rPr lang="en-US" i="1" u="sng" smtClean="0">
                <a:solidFill>
                  <a:srgbClr val="FF0000"/>
                </a:solidFill>
              </a:rPr>
              <a:t>MJS add rates to notes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Residential customers with central AC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Pricing was determined based on actual LMP pricing from prior year for on and CPP periods; TOU rates were designed to be revenue neutral for an average residential customer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First group is low-cost / no-cost approach.  Information only.  Easily rolled out to customers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Enhanced technology group that tested incremental impact of adding home area network to TOU/CPP pricing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mtClean="0"/>
              <a:t>Third group is utility controlled, flat rate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621E16-8846-495F-9D5E-F7EF6F889407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486D8-AA56-4AC9-B37E-C20FA28689C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973279" y="8831580"/>
            <a:ext cx="30383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74" tIns="44764" rIns="89874" bIns="4476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FD3D2B-77C3-4F3B-B905-A8369C1A7163}" type="slidenum">
              <a:rPr lang="en-US" sz="1200">
                <a:solidFill>
                  <a:srgbClr val="21709C"/>
                </a:solidFill>
              </a:rPr>
              <a:pPr algn="r" eaLnBrk="1" hangingPunct="1"/>
              <a:t>12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solidFill>
            <a:srgbClr val="FFFFFF"/>
          </a:solidFill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0" y="4415790"/>
            <a:ext cx="5141678" cy="41833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34"/>
              </a:spcBef>
              <a:tabLst>
                <a:tab pos="0" algn="l"/>
                <a:tab pos="881390" algn="l"/>
                <a:tab pos="1762780" algn="l"/>
                <a:tab pos="2644170" algn="l"/>
                <a:tab pos="3525561" algn="l"/>
                <a:tab pos="4406951" algn="l"/>
                <a:tab pos="5288341" algn="l"/>
                <a:tab pos="6169731" algn="l"/>
                <a:tab pos="7051121" algn="l"/>
                <a:tab pos="7932511" algn="l"/>
                <a:tab pos="8813902" algn="l"/>
                <a:tab pos="9695292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_Titl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75328" cy="6887868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>
                <a:solidFill>
                  <a:srgbClr val="18297D"/>
                </a:solidFill>
              </a:defRPr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0092C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609675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IR_Title_al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152400" y="-16637"/>
            <a:ext cx="9326880" cy="7001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IR_MainBody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8" b="76908"/>
          <a:stretch/>
        </p:blipFill>
        <p:spPr>
          <a:xfrm>
            <a:off x="-152400" y="2724150"/>
            <a:ext cx="932688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620000" y="6248400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376" y="292608"/>
            <a:ext cx="26162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81000"/>
          </a:xfrm>
        </p:spPr>
        <p:txBody>
          <a:bodyPr anchor="ctr" anchorCtr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0AFA4C81-D843-8C4F-A511-CD5CB35BB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idx="4294967295"/>
          </p:nvPr>
        </p:nvSpPr>
        <p:spPr>
          <a:xfrm>
            <a:off x="535672" y="488796"/>
            <a:ext cx="7848600" cy="629752"/>
          </a:xfrm>
        </p:spPr>
        <p:txBody>
          <a:bodyPr/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2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21268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76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27432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556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39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821584"/>
            <a:ext cx="7924800" cy="4064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 Bold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0"/>
            <a:ext cx="8001000" cy="114300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2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2C0D-EA48-4E9F-8C0A-727506A2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8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text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2232" name="Rectangle 8"/>
          <p:cNvSpPr>
            <a:spLocks noChangeArrowheads="1"/>
          </p:cNvSpPr>
          <p:nvPr userDrawn="1"/>
        </p:nvSpPr>
        <p:spPr bwMode="auto">
          <a:xfrm>
            <a:off x="8763000" y="472440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9400"/>
            <a:ext cx="7848600" cy="6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IR_MainBody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79" r:id="rId4"/>
    <p:sldLayoutId id="2147483707" r:id="rId5"/>
    <p:sldLayoutId id="2147483713" r:id="rId6"/>
    <p:sldLayoutId id="2147483714" r:id="rId7"/>
    <p:sldLayoutId id="2147483711" r:id="rId8"/>
    <p:sldLayoutId id="214748371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0164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Unitil Smart Grid Pilot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Pilot Design and Results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24000"/>
          </a:xfrm>
        </p:spPr>
        <p:txBody>
          <a:bodyPr/>
          <a:lstStyle/>
          <a:p>
            <a:r>
              <a:rPr lang="en-US" sz="2400" dirty="0">
                <a:solidFill>
                  <a:srgbClr val="3B70BF"/>
                </a:solidFill>
                <a:latin typeface="Arial" pitchFamily="34" charset="0"/>
                <a:cs typeface="Arial" pitchFamily="34" charset="0"/>
              </a:rPr>
              <a:t>Electric Grid Modernization Working Group </a:t>
            </a:r>
            <a:r>
              <a:rPr lang="en-US" sz="2400" dirty="0" smtClean="0">
                <a:solidFill>
                  <a:srgbClr val="3B70BF"/>
                </a:solidFill>
                <a:latin typeface="Arial" pitchFamily="34" charset="0"/>
                <a:cs typeface="Arial" pitchFamily="34" charset="0"/>
              </a:rPr>
              <a:t>Customer Facing Subcommittee</a:t>
            </a:r>
            <a:endParaRPr lang="en-US" sz="2400" dirty="0">
              <a:solidFill>
                <a:srgbClr val="3B70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Unitil_Tag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67"/>
          <a:stretch>
            <a:fillRect/>
          </a:stretch>
        </p:blipFill>
        <p:spPr bwMode="auto">
          <a:xfrm>
            <a:off x="3200400" y="1066800"/>
            <a:ext cx="2485910" cy="7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2" y="5602329"/>
            <a:ext cx="9180576" cy="1014984"/>
          </a:xfrm>
          <a:prstGeom prst="rect">
            <a:avLst/>
          </a:prstGeom>
          <a:gradFill flip="none" rotWithShape="1">
            <a:gsLst>
              <a:gs pos="42000">
                <a:srgbClr val="233E99"/>
              </a:gs>
              <a:gs pos="0">
                <a:srgbClr val="233E99"/>
              </a:gs>
              <a:gs pos="100000">
                <a:srgbClr val="91C9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1600" y="5334000"/>
            <a:ext cx="6400800" cy="12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 pitchFamily="18" charset="0"/>
              <a:buNone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Times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January 9,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7271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01" t="21001" r="34375" b="17999"/>
          <a:stretch>
            <a:fillRect/>
          </a:stretch>
        </p:blipFill>
        <p:spPr bwMode="auto">
          <a:xfrm>
            <a:off x="1219200" y="-28699"/>
            <a:ext cx="5867400" cy="69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9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00025"/>
            <a:ext cx="7848600" cy="6302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Unitil Web Portal – Usage Presentation</a:t>
            </a:r>
          </a:p>
        </p:txBody>
      </p:sp>
      <p:pic>
        <p:nvPicPr>
          <p:cNvPr id="1843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75" t="35001" r="14375" b="8000"/>
          <a:stretch>
            <a:fillRect/>
          </a:stretch>
        </p:blipFill>
        <p:spPr bwMode="auto">
          <a:xfrm>
            <a:off x="-560" y="1295400"/>
            <a:ext cx="914456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10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00025"/>
            <a:ext cx="7848600" cy="6302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Unitil Web Portal – Cost Presentation</a:t>
            </a:r>
          </a:p>
        </p:txBody>
      </p:sp>
      <p:pic>
        <p:nvPicPr>
          <p:cNvPr id="1946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51" t="35001" r="14375" b="8000"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11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900863" y="64293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65692E9-8396-4DA0-B747-64F7FD6AAFDE}" type="slidenum">
              <a:rPr lang="en-US" sz="1200">
                <a:solidFill>
                  <a:srgbClr val="21709C"/>
                </a:solidFill>
              </a:rPr>
              <a:pPr algn="r" eaLnBrk="1" hangingPunct="1"/>
              <a:t>12</a:t>
            </a:fld>
            <a:endParaRPr lang="en-US" sz="1200" dirty="0">
              <a:solidFill>
                <a:srgbClr val="21709C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Corbel Bold" pitchFamily="84" charset="0"/>
              </a:rPr>
              <a:t>Enhanced Technology Group</a:t>
            </a:r>
            <a:endParaRPr lang="en-US" sz="3600" dirty="0">
              <a:solidFill>
                <a:srgbClr val="FFFFFF"/>
              </a:solidFill>
              <a:latin typeface="Corbel Bold" pitchFamily="8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981200" y="4419600"/>
            <a:ext cx="15446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Insight </a:t>
            </a:r>
          </a:p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(in-home display)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057400" y="2543175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Transport (gateway)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85800" y="443865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Volt </a:t>
            </a:r>
            <a:br>
              <a:rPr lang="en-US" sz="1400">
                <a:solidFill>
                  <a:srgbClr val="636363"/>
                </a:solidFill>
                <a:latin typeface="Calibri" pitchFamily="34" charset="0"/>
              </a:rPr>
            </a:br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(outlet)</a:t>
            </a: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3250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609600" y="6337300"/>
            <a:ext cx="1066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Mobile</a:t>
            </a:r>
          </a:p>
        </p:txBody>
      </p:sp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4750"/>
            <a:ext cx="337979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716463" y="6400509"/>
            <a:ext cx="2184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636363"/>
                </a:solidFill>
                <a:latin typeface="Calibri" pitchFamily="34" charset="0"/>
              </a:rPr>
              <a:t>Vantage Online Web Portal</a:t>
            </a:r>
          </a:p>
        </p:txBody>
      </p:sp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8585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003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9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Translate (ERT Bridge)</a:t>
            </a:r>
          </a:p>
        </p:txBody>
      </p:sp>
      <p:pic>
        <p:nvPicPr>
          <p:cNvPr id="215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1676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21" name="Text Box 8"/>
          <p:cNvSpPr txBox="1">
            <a:spLocks noChangeArrowheads="1"/>
          </p:cNvSpPr>
          <p:nvPr/>
        </p:nvSpPr>
        <p:spPr bwMode="auto">
          <a:xfrm>
            <a:off x="2133600" y="6337300"/>
            <a:ext cx="10668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636363"/>
                </a:solidFill>
                <a:latin typeface="Calibri" pitchFamily="34" charset="0"/>
              </a:rPr>
              <a:t>Tendril Set Point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1528971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Bef>
                <a:spcPts val="12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21709C"/>
                </a:solidFill>
                <a:ea typeface="ＭＳ Ｐゴシック" pitchFamily="84" charset="-128"/>
              </a:rPr>
              <a:t>Tested </a:t>
            </a:r>
            <a:r>
              <a:rPr lang="en-US" sz="1600" dirty="0">
                <a:solidFill>
                  <a:srgbClr val="21709C"/>
                </a:solidFill>
                <a:ea typeface="ＭＳ Ｐゴシック" pitchFamily="84" charset="-128"/>
              </a:rPr>
              <a:t>the incremental </a:t>
            </a:r>
            <a:r>
              <a:rPr lang="en-US" sz="1600" dirty="0" smtClean="0">
                <a:solidFill>
                  <a:srgbClr val="21709C"/>
                </a:solidFill>
                <a:ea typeface="ＭＳ Ｐゴシック" pitchFamily="84" charset="-128"/>
              </a:rPr>
              <a:t>impacts </a:t>
            </a:r>
            <a:r>
              <a:rPr lang="en-US" sz="1600" dirty="0">
                <a:solidFill>
                  <a:srgbClr val="21709C"/>
                </a:solidFill>
                <a:ea typeface="ＭＳ Ｐゴシック" pitchFamily="84" charset="-128"/>
              </a:rPr>
              <a:t>of the Home Area Network (HAN)</a:t>
            </a:r>
          </a:p>
          <a:p>
            <a:pPr marL="341313" indent="-341313">
              <a:spcBef>
                <a:spcPts val="12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21709C"/>
                </a:solidFill>
                <a:ea typeface="ＭＳ Ｐゴシック" pitchFamily="84" charset="-128"/>
              </a:rPr>
              <a:t>More </a:t>
            </a:r>
            <a:r>
              <a:rPr lang="en-US" sz="1600" dirty="0">
                <a:solidFill>
                  <a:srgbClr val="21709C"/>
                </a:solidFill>
                <a:ea typeface="ＭＳ Ｐゴシック" pitchFamily="84" charset="-128"/>
              </a:rPr>
              <a:t>granular feedback on energy consumption </a:t>
            </a:r>
            <a:r>
              <a:rPr lang="en-US" sz="1600" dirty="0" smtClean="0">
                <a:solidFill>
                  <a:srgbClr val="21709C"/>
                </a:solidFill>
                <a:ea typeface="ＭＳ Ｐゴシック" pitchFamily="84" charset="-128"/>
              </a:rPr>
              <a:t>including some </a:t>
            </a:r>
            <a:r>
              <a:rPr lang="en-US" sz="1600" dirty="0">
                <a:solidFill>
                  <a:srgbClr val="21709C"/>
                </a:solidFill>
                <a:ea typeface="ＭＳ Ｐゴシック" pitchFamily="84" charset="-128"/>
              </a:rPr>
              <a:t>appliances</a:t>
            </a:r>
          </a:p>
          <a:p>
            <a:pPr marL="341313" indent="-341313">
              <a:spcBef>
                <a:spcPts val="12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>
                <a:solidFill>
                  <a:srgbClr val="21709C"/>
                </a:solidFill>
                <a:ea typeface="ＭＳ Ｐゴシック" pitchFamily="84" charset="-128"/>
              </a:rPr>
              <a:t>The HAN can be configured to automatically control A/C and other appliances in response to price </a:t>
            </a:r>
            <a:r>
              <a:rPr lang="en-US" sz="1600" dirty="0" smtClean="0">
                <a:solidFill>
                  <a:srgbClr val="21709C"/>
                </a:solidFill>
                <a:ea typeface="ＭＳ Ｐゴシック" pitchFamily="84" charset="-128"/>
              </a:rPr>
              <a:t>signals</a:t>
            </a:r>
            <a:endParaRPr lang="en-US" sz="2800" dirty="0">
              <a:solidFill>
                <a:srgbClr val="21709C"/>
              </a:solidFill>
              <a:ea typeface="ＭＳ Ｐゴシック" pitchFamily="84" charset="-128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12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27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900863" y="64293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77F23D7-00AD-4104-9082-4938825786E7}" type="slidenum">
              <a:rPr lang="en-US" sz="1200">
                <a:solidFill>
                  <a:srgbClr val="21709C"/>
                </a:solidFill>
              </a:rPr>
              <a:pPr algn="r" eaLnBrk="1" hangingPunct="1"/>
              <a:t>13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0" y="3810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Corbel Bold" pitchFamily="84" charset="0"/>
              </a:rPr>
              <a:t>Smart Thermostat Group</a:t>
            </a:r>
            <a:endParaRPr lang="en-US" sz="3600" dirty="0">
              <a:solidFill>
                <a:srgbClr val="FFFFFF"/>
              </a:solidFill>
              <a:latin typeface="Corbel Bold" pitchFamily="8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5181600" cy="749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0099FF"/>
              </a:buClr>
              <a:buFont typeface="Corbe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800" b="1" i="1" dirty="0">
                <a:solidFill>
                  <a:srgbClr val="217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84" charset="-128"/>
              </a:rPr>
              <a:t>NO TOU Rate</a:t>
            </a:r>
            <a:r>
              <a:rPr lang="en-US" sz="2400" b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 –</a:t>
            </a: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 Customers remain on current fixed rate</a:t>
            </a:r>
          </a:p>
          <a:p>
            <a:pPr marL="341313" indent="-341313">
              <a:spcBef>
                <a:spcPts val="600"/>
              </a:spcBef>
              <a:buClr>
                <a:srgbClr val="0099FF"/>
              </a:buClr>
              <a:buFont typeface="Corbe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provided with a “smart” thermostat that Unitil has the ability to control during peak events</a:t>
            </a:r>
          </a:p>
          <a:p>
            <a:pPr marL="341313" indent="-341313">
              <a:spcBef>
                <a:spcPts val="600"/>
              </a:spcBef>
              <a:buClr>
                <a:srgbClr val="0099FF"/>
              </a:buClr>
              <a:buFont typeface="Corbe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On </a:t>
            </a:r>
            <a:r>
              <a:rPr lang="en-US" sz="2400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Critical </a:t>
            </a: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Peak Events, Unitil </a:t>
            </a:r>
            <a:r>
              <a:rPr lang="en-US" sz="2400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cycled A/C </a:t>
            </a: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systems </a:t>
            </a:r>
            <a:r>
              <a:rPr lang="en-US" sz="2400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30 min on/off</a:t>
            </a:r>
            <a:endParaRPr lang="en-US" sz="2800" dirty="0">
              <a:solidFill>
                <a:srgbClr val="0092CF"/>
              </a:solidFill>
              <a:ea typeface="ＭＳ Ｐゴシック" pitchFamily="84" charset="-128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321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305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0099FF"/>
              </a:buClr>
              <a:buFont typeface="Corbe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have the ability to “opt-out” of control events using the Yukon web </a:t>
            </a:r>
            <a:r>
              <a:rPr lang="en-US" sz="2400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portal</a:t>
            </a:r>
            <a:endParaRPr lang="en-US" sz="2400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  <a:p>
            <a:pPr marL="341313" indent="-341313">
              <a:spcBef>
                <a:spcPts val="600"/>
              </a:spcBef>
              <a:buClr>
                <a:srgbClr val="0099FF"/>
              </a:buClr>
              <a:buFont typeface="Corbe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who do not opt out of events are eligible to receive a $35 incentive at the end of the pilot</a:t>
            </a:r>
          </a:p>
          <a:p>
            <a:pPr marL="341313" indent="-341313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b="1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  <a:p>
            <a:pPr marL="341313" indent="-341313">
              <a:lnSpc>
                <a:spcPct val="150000"/>
              </a:lnSpc>
              <a:spcBef>
                <a:spcPts val="600"/>
              </a:spcBef>
              <a:buClr>
                <a:srgbClr val="0099FF"/>
              </a:buClr>
              <a:buFont typeface="Corbel" pitchFamily="34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b="1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  <a:p>
            <a:pPr marL="741363" lvl="1" indent="-284163">
              <a:spcBef>
                <a:spcPts val="550"/>
              </a:spcBef>
              <a:buClr>
                <a:srgbClr val="C3C3C3"/>
              </a:buClr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dirty="0">
              <a:solidFill>
                <a:srgbClr val="656565"/>
              </a:solidFill>
              <a:latin typeface="+mn-lt"/>
              <a:ea typeface="ＭＳ Ｐゴシック" pitchFamily="84" charset="-128"/>
            </a:endParaRPr>
          </a:p>
          <a:p>
            <a:pPr marL="741363" lvl="1" indent="-284163">
              <a:spcBef>
                <a:spcPts val="550"/>
              </a:spcBef>
              <a:buClr>
                <a:srgbClr val="C3C3C3"/>
              </a:buClr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dirty="0">
              <a:solidFill>
                <a:srgbClr val="656565"/>
              </a:solidFill>
              <a:latin typeface="+mn-lt"/>
              <a:ea typeface="ＭＳ Ｐゴシック" pitchFamily="84" charset="-128"/>
            </a:endParaRPr>
          </a:p>
          <a:p>
            <a:pPr marL="741363" lvl="1" indent="-284163">
              <a:spcBef>
                <a:spcPts val="550"/>
              </a:spcBef>
              <a:buClr>
                <a:srgbClr val="C3C3C3"/>
              </a:buClr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dirty="0">
              <a:solidFill>
                <a:srgbClr val="656565"/>
              </a:solidFill>
              <a:latin typeface="+mn-lt"/>
              <a:ea typeface="ＭＳ Ｐゴシック" pitchFamily="84" charset="-128"/>
            </a:endParaRPr>
          </a:p>
          <a:p>
            <a:pPr marL="741363" lvl="1" indent="-284163">
              <a:spcBef>
                <a:spcPts val="500"/>
              </a:spcBef>
              <a:buClr>
                <a:srgbClr val="C3C3C3"/>
              </a:buClr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dirty="0">
              <a:solidFill>
                <a:srgbClr val="656565"/>
              </a:solidFill>
              <a:latin typeface="+mn-lt"/>
              <a:ea typeface="ＭＳ Ｐゴシック" pitchFamily="84" charset="-128"/>
            </a:endParaRPr>
          </a:p>
          <a:p>
            <a:pPr marL="341313" indent="-341313">
              <a:spcBef>
                <a:spcPts val="500"/>
              </a:spcBef>
              <a:buClr>
                <a:srgbClr val="0099FF"/>
              </a:buClr>
              <a:buFont typeface="Corbel" pitchFamily="34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b="1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  <a:p>
            <a:pPr marL="341313" indent="-341313">
              <a:spcBef>
                <a:spcPts val="500"/>
              </a:spcBef>
              <a:buClr>
                <a:srgbClr val="0099FF"/>
              </a:buClr>
              <a:buFont typeface="Corbel" pitchFamily="34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400" b="1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13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143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76200" y="457200"/>
            <a:ext cx="7848600" cy="630237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Pilot Program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47" y="1429753"/>
            <a:ext cx="8158653" cy="20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9513"/>
            <a:ext cx="8153400" cy="268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14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7848600" cy="629752"/>
          </a:xfrm>
        </p:spPr>
        <p:txBody>
          <a:bodyPr/>
          <a:lstStyle/>
          <a:p>
            <a:r>
              <a:rPr lang="en-US" dirty="0" smtClean="0"/>
              <a:t>Additional Findings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Process Findings:</a:t>
            </a:r>
          </a:p>
          <a:p>
            <a:r>
              <a:rPr lang="en-US" sz="2000" dirty="0" smtClean="0"/>
              <a:t>Customer Recruitment – </a:t>
            </a:r>
          </a:p>
          <a:p>
            <a:pPr lvl="1"/>
            <a:r>
              <a:rPr lang="en-US" sz="1800" dirty="0" smtClean="0"/>
              <a:t>Only 30% eligible due to central air</a:t>
            </a:r>
          </a:p>
          <a:p>
            <a:pPr lvl="1"/>
            <a:r>
              <a:rPr lang="en-US" sz="1800" dirty="0" smtClean="0"/>
              <a:t>75% turn down due to system incompatibilities</a:t>
            </a:r>
          </a:p>
          <a:p>
            <a:r>
              <a:rPr lang="en-US" sz="2000" dirty="0" smtClean="0"/>
              <a:t>Billing – automation and integration is a requirement</a:t>
            </a:r>
          </a:p>
          <a:p>
            <a:r>
              <a:rPr lang="en-US" sz="2000" dirty="0" smtClean="0"/>
              <a:t>Data Management – MDM needed for Web Portal</a:t>
            </a:r>
          </a:p>
          <a:p>
            <a:r>
              <a:rPr lang="en-US" sz="2000" dirty="0" smtClean="0"/>
              <a:t>CPP Notifications – Customer information tracking</a:t>
            </a:r>
          </a:p>
          <a:p>
            <a:r>
              <a:rPr lang="en-US" sz="2000" dirty="0" smtClean="0"/>
              <a:t>Customer Service Training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Technology Findings:</a:t>
            </a:r>
          </a:p>
          <a:p>
            <a:r>
              <a:rPr lang="en-US" sz="2000" dirty="0" smtClean="0"/>
              <a:t>AMI:</a:t>
            </a:r>
          </a:p>
          <a:p>
            <a:pPr lvl="1"/>
            <a:r>
              <a:rPr lang="en-US" sz="1600" dirty="0" smtClean="0"/>
              <a:t>TOU Capabilities Confirmed</a:t>
            </a:r>
          </a:p>
          <a:p>
            <a:pPr lvl="1"/>
            <a:r>
              <a:rPr lang="en-US" sz="1600" dirty="0" smtClean="0"/>
              <a:t>Reliable</a:t>
            </a:r>
          </a:p>
          <a:p>
            <a:pPr lvl="1"/>
            <a:r>
              <a:rPr lang="en-US" sz="1600" dirty="0" smtClean="0"/>
              <a:t>Back-to-back CPP issues</a:t>
            </a:r>
          </a:p>
          <a:p>
            <a:r>
              <a:rPr lang="en-US" sz="2000" dirty="0" smtClean="0"/>
              <a:t>HAN challenges:</a:t>
            </a:r>
          </a:p>
          <a:p>
            <a:pPr lvl="1"/>
            <a:r>
              <a:rPr lang="en-US" sz="1600" dirty="0" smtClean="0"/>
              <a:t>Increased turndown</a:t>
            </a:r>
          </a:p>
          <a:p>
            <a:pPr lvl="1"/>
            <a:r>
              <a:rPr lang="en-US" sz="1600" dirty="0" smtClean="0"/>
              <a:t>Increased failure rate</a:t>
            </a:r>
          </a:p>
          <a:p>
            <a:pPr lvl="1"/>
            <a:r>
              <a:rPr lang="en-US" sz="1600" dirty="0" smtClean="0"/>
              <a:t>Installation logistics </a:t>
            </a:r>
          </a:p>
          <a:p>
            <a:pPr lvl="1"/>
            <a:r>
              <a:rPr lang="en-US" sz="1600" dirty="0" smtClean="0"/>
              <a:t>Over the air updates</a:t>
            </a:r>
          </a:p>
          <a:p>
            <a:pPr lvl="1"/>
            <a:r>
              <a:rPr lang="en-US" sz="1600" dirty="0" smtClean="0"/>
              <a:t>Interval data losses</a:t>
            </a:r>
          </a:p>
          <a:p>
            <a:r>
              <a:rPr lang="en-US" sz="2000" dirty="0" smtClean="0"/>
              <a:t>PCT paging coverage</a:t>
            </a:r>
          </a:p>
          <a:p>
            <a:r>
              <a:rPr lang="en-US" sz="2000" dirty="0" smtClean="0"/>
              <a:t>Unitil Portal Successful but difficult to maintain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15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0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3400"/>
            <a:ext cx="83820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Customer Observations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382000" cy="50292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US" sz="1800" b="1" dirty="0"/>
              <a:t>More than 4 in 5 had a positive </a:t>
            </a:r>
            <a:r>
              <a:rPr lang="en-US" sz="1800" b="1" dirty="0" smtClean="0"/>
              <a:t>experience</a:t>
            </a:r>
          </a:p>
          <a:p>
            <a:pPr marL="742950" lvl="2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However, 85% of Commercial customers would not have participated without Bill Protection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1800" b="1" dirty="0"/>
              <a:t>Satisfaction decreased slightly as the level of technology increased</a:t>
            </a:r>
          </a:p>
          <a:p>
            <a:pPr marL="742950" lvl="2" eaLnBrk="1" hangingPunct="1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42% of participants with HANs experienced equipment issues</a:t>
            </a:r>
          </a:p>
          <a:p>
            <a:pPr marL="742950" lvl="2" eaLnBrk="1" hangingPunct="1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13% of participants with PCTs only experienced equipment issues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b="1" dirty="0" smtClean="0"/>
              <a:t>Many experienced </a:t>
            </a:r>
            <a:r>
              <a:rPr lang="en-US" sz="1800" b="1" dirty="0"/>
              <a:t>problems with usability of thermostats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b="1" dirty="0" smtClean="0"/>
              <a:t>Corporate structure inhibited communication for about 20% of Commercial customers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b="1" dirty="0" smtClean="0"/>
              <a:t>Actions </a:t>
            </a:r>
            <a:r>
              <a:rPr lang="en-US" sz="1800" b="1" dirty="0"/>
              <a:t>undertaken during CPP events</a:t>
            </a:r>
          </a:p>
          <a:p>
            <a:pPr marL="742950" lvl="2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Avoided use of appliances (78%)</a:t>
            </a:r>
          </a:p>
          <a:p>
            <a:pPr marL="742950" lvl="2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Pre-cooled home (56%)</a:t>
            </a:r>
          </a:p>
          <a:p>
            <a:pPr marL="742950" lvl="2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Sought activities outside the home (44%)</a:t>
            </a:r>
          </a:p>
          <a:p>
            <a:pPr marL="742950" lvl="2">
              <a:buClr>
                <a:srgbClr val="00693E"/>
              </a:buClr>
              <a:buFont typeface="Arial" pitchFamily="34" charset="0"/>
              <a:buChar char="−"/>
              <a:defRPr/>
            </a:pPr>
            <a:r>
              <a:rPr lang="en-US" sz="1800" dirty="0"/>
              <a:t>Some reported aggressive actions such as shutting off main circuit breaker (impact to HANs), AC, or WH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16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>
                <a:solidFill>
                  <a:srgbClr val="21709C"/>
                </a:solidFill>
              </a:rPr>
              <a:t>Utility Goals and Objectives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Pilot </a:t>
            </a:r>
            <a:r>
              <a:rPr lang="en-US" b="1" kern="1200" dirty="0">
                <a:solidFill>
                  <a:srgbClr val="21709C"/>
                </a:solidFill>
              </a:rPr>
              <a:t>Overview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kern="1200" dirty="0" smtClean="0">
                <a:solidFill>
                  <a:srgbClr val="21709C"/>
                </a:solidFill>
              </a:rPr>
              <a:t>Results </a:t>
            </a:r>
            <a:r>
              <a:rPr lang="en-US" b="1" kern="1200" dirty="0">
                <a:solidFill>
                  <a:srgbClr val="21709C"/>
                </a:solidFill>
              </a:rPr>
              <a:t>&amp; Observations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848600" cy="629752"/>
          </a:xfrm>
        </p:spPr>
        <p:txBody>
          <a:bodyPr/>
          <a:lstStyle/>
          <a:p>
            <a:r>
              <a:rPr lang="en-US" dirty="0" smtClean="0"/>
              <a:t>Unitil Smart Grid Pilot</a:t>
            </a:r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1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</p:spPr>
        <p:txBody>
          <a:bodyPr tIns="45720" anchor="ctr"/>
          <a:lstStyle/>
          <a:p>
            <a:pPr eaLnBrk="1" hangingPunct="1"/>
            <a:r>
              <a:rPr lang="en-US" dirty="0" smtClean="0"/>
              <a:t>Goals and Objectives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305800" cy="4495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</a:rPr>
              <a:t>Meet Regulatory Requirements: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  <a:cs typeface="+mn-cs"/>
              </a:rPr>
              <a:t>MA Green Communities Act, signed July 2008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  <a:cs typeface="+mn-cs"/>
              </a:rPr>
              <a:t>NH’s instigation of Energy Policy Act of 2005, concluded in  2008, encouraged Unitil to initiate a TOU Pilot Program. </a:t>
            </a: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</a:rPr>
              <a:t>Future DR program decisions:  Obtain results on impacts, costs, and customer satisfaction </a:t>
            </a: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</a:rPr>
              <a:t>Test capabilities of current AMI metering environment</a:t>
            </a: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</a:rPr>
              <a:t>Investigate IT projects:  Test and gain experience with MDM system, billing integration, and online web portal</a:t>
            </a:r>
          </a:p>
          <a:p>
            <a:pPr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21709C"/>
                </a:solidFill>
              </a:rPr>
              <a:t>Maintain high customer satisfaction!</a:t>
            </a:r>
          </a:p>
          <a:p>
            <a:pPr>
              <a:spcBef>
                <a:spcPct val="30000"/>
              </a:spcBef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2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0782" y="381000"/>
            <a:ext cx="852637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Residential Pilot Structure</a:t>
            </a:r>
          </a:p>
        </p:txBody>
      </p:sp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2514600" y="1600200"/>
            <a:ext cx="4114800" cy="1143000"/>
          </a:xfrm>
          <a:prstGeom prst="ellipse">
            <a:avLst/>
          </a:prstGeom>
          <a:solidFill>
            <a:srgbClr val="2C58A5">
              <a:alpha val="50195"/>
            </a:srgbClr>
          </a:solidFill>
          <a:ln w="18360">
            <a:solidFill>
              <a:srgbClr val="2C58A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200400" y="1757363"/>
            <a:ext cx="29718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</a:rPr>
              <a:t>“Energy </a:t>
            </a:r>
            <a:r>
              <a:rPr lang="en-US" sz="2400" b="1" dirty="0">
                <a:solidFill>
                  <a:srgbClr val="000000"/>
                </a:solidFill>
              </a:rPr>
              <a:t>Savings </a:t>
            </a:r>
            <a:r>
              <a:rPr lang="en-US" sz="2400" b="1" dirty="0" smtClean="0">
                <a:solidFill>
                  <a:srgbClr val="000000"/>
                </a:solidFill>
              </a:rPr>
              <a:t>Management”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0688" y="2984500"/>
            <a:ext cx="2730500" cy="1274763"/>
          </a:xfrm>
          <a:prstGeom prst="rect">
            <a:avLst/>
          </a:prstGeom>
          <a:noFill/>
          <a:ln w="18360">
            <a:solidFill>
              <a:srgbClr val="21709C"/>
            </a:solidFill>
            <a:round/>
            <a:headEnd/>
            <a:tailEnd/>
          </a:ln>
          <a:effectLst/>
        </p:spPr>
        <p:txBody>
          <a:bodyPr lIns="72000" tIns="27000" rIns="72000" bIns="27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 smtClean="0">
                <a:solidFill>
                  <a:srgbClr val="21709C"/>
                </a:solidFill>
                <a:ea typeface="ＭＳ Ｐゴシック" pitchFamily="84" charset="-128"/>
              </a:rPr>
              <a:t>Simple TOU</a:t>
            </a:r>
            <a:endParaRPr lang="en-US" sz="2000" b="1" dirty="0">
              <a:solidFill>
                <a:srgbClr val="21709C"/>
              </a:solidFill>
              <a:ea typeface="ＭＳ Ｐゴシック" pitchFamily="84" charset="-128"/>
            </a:endParaRP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76 Customers</a:t>
            </a: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Time of Use pricing</a:t>
            </a: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</a:t>
            </a:r>
            <a:r>
              <a:rPr lang="en-US" sz="2000" dirty="0">
                <a:solidFill>
                  <a:srgbClr val="217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84" charset="-128"/>
              </a:rPr>
              <a:t>No technology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84300" y="4560888"/>
            <a:ext cx="2959100" cy="1763712"/>
          </a:xfrm>
          <a:prstGeom prst="rect">
            <a:avLst/>
          </a:prstGeom>
          <a:noFill/>
          <a:ln w="18360">
            <a:solidFill>
              <a:srgbClr val="21709C"/>
            </a:solidFill>
            <a:round/>
            <a:headEnd/>
            <a:tailEnd/>
          </a:ln>
          <a:effectLst/>
        </p:spPr>
        <p:txBody>
          <a:bodyPr lIns="72000" tIns="27000" rIns="72000" bIns="27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>
                <a:solidFill>
                  <a:srgbClr val="21709C"/>
                </a:solidFill>
                <a:ea typeface="ＭＳ Ｐゴシック" pitchFamily="84" charset="-128"/>
              </a:rPr>
              <a:t>Enhanced TOU</a:t>
            </a: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76 Customers</a:t>
            </a: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Time of Use pricing</a:t>
            </a:r>
          </a:p>
          <a:p>
            <a:pPr>
              <a:buClr>
                <a:srgbClr val="21709C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>
                <a:solidFill>
                  <a:srgbClr val="21709C"/>
                </a:solidFill>
                <a:ea typeface="ＭＳ Ｐゴシック" pitchFamily="84" charset="-128"/>
              </a:rPr>
              <a:t>   </a:t>
            </a:r>
            <a:r>
              <a:rPr lang="en-US" sz="2000" dirty="0">
                <a:solidFill>
                  <a:srgbClr val="217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84" charset="-128"/>
              </a:rPr>
              <a:t>In-home Energy     Management System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13300" y="4560888"/>
            <a:ext cx="3187700" cy="1274762"/>
          </a:xfrm>
          <a:prstGeom prst="rect">
            <a:avLst/>
          </a:prstGeom>
          <a:noFill/>
          <a:ln w="18360">
            <a:solidFill>
              <a:srgbClr val="2170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72000" tIns="27000" rIns="72000" bIns="27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21709C"/>
                </a:solidFill>
              </a:rPr>
              <a:t>Smart Thermostat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76 Customers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</a:t>
            </a:r>
            <a:r>
              <a:rPr lang="en-US" sz="2000" u="sng">
                <a:solidFill>
                  <a:srgbClr val="21709C"/>
                </a:solidFill>
              </a:rPr>
              <a:t>NO</a:t>
            </a:r>
            <a:r>
              <a:rPr lang="en-US" sz="2000">
                <a:solidFill>
                  <a:srgbClr val="21709C"/>
                </a:solidFill>
              </a:rPr>
              <a:t> Time of Use pricing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Direct A/C Load Control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40438" y="2965450"/>
            <a:ext cx="2730500" cy="1274763"/>
          </a:xfrm>
          <a:prstGeom prst="rect">
            <a:avLst/>
          </a:prstGeom>
          <a:noFill/>
          <a:ln w="18360">
            <a:solidFill>
              <a:srgbClr val="2170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72000" tIns="27000" rIns="72000" bIns="27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21709C"/>
                </a:solidFill>
              </a:rPr>
              <a:t>Control Group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76 Customers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Flat rate pricing</a:t>
            </a:r>
          </a:p>
          <a:p>
            <a:pPr eaLnBrk="1" hangingPunct="1">
              <a:buClr>
                <a:srgbClr val="21709C"/>
              </a:buClr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21709C"/>
                </a:solidFill>
              </a:rPr>
              <a:t>   No technology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656013" y="2724150"/>
            <a:ext cx="460375" cy="1847850"/>
          </a:xfrm>
          <a:prstGeom prst="line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208588" y="2706688"/>
            <a:ext cx="457200" cy="1847850"/>
          </a:xfrm>
          <a:prstGeom prst="line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4" name="Shape 13"/>
          <p:cNvCxnSpPr>
            <a:stCxn id="7171" idx="2"/>
          </p:cNvCxnSpPr>
          <p:nvPr/>
        </p:nvCxnSpPr>
        <p:spPr>
          <a:xfrm rot="10800000" flipV="1">
            <a:off x="1682750" y="2171700"/>
            <a:ext cx="831850" cy="800100"/>
          </a:xfrm>
          <a:prstGeom prst="bent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171" idx="6"/>
            <a:endCxn id="7176" idx="0"/>
          </p:cNvCxnSpPr>
          <p:nvPr/>
        </p:nvCxnSpPr>
        <p:spPr>
          <a:xfrm>
            <a:off x="6629400" y="2171700"/>
            <a:ext cx="776288" cy="793750"/>
          </a:xfrm>
          <a:prstGeom prst="bentConnector2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3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991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Distribution of Customers by State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0801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777973"/>
              </p:ext>
            </p:extLst>
          </p:nvPr>
        </p:nvGraphicFramePr>
        <p:xfrm>
          <a:off x="4724399" y="3006725"/>
          <a:ext cx="3798888" cy="2419810"/>
        </p:xfrm>
        <a:graphic>
          <a:graphicData uri="http://schemas.openxmlformats.org/drawingml/2006/table">
            <a:tbl>
              <a:tblPr/>
              <a:tblGrid>
                <a:gridCol w="2465388"/>
                <a:gridCol w="771525"/>
                <a:gridCol w="561975"/>
              </a:tblGrid>
              <a:tr h="3429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Sample Group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Mass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NH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</a:tr>
              <a:tr h="342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Time of Use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42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Enhanced Technology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Smart Thermostat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184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Control Group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9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Commercial TOU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2921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Totals: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96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238</a:t>
                      </a:r>
                    </a:p>
                  </a:txBody>
                  <a:tcPr marL="36000" marR="36000" marT="51861" marB="3599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58A5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4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45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0863" y="6429375"/>
            <a:ext cx="2133600" cy="476250"/>
          </a:xfrm>
        </p:spPr>
        <p:txBody>
          <a:bodyPr/>
          <a:lstStyle/>
          <a:p>
            <a:pPr eaLnBrk="1" hangingPunct="1">
              <a:defRPr/>
            </a:pPr>
            <a:fld id="{4DB88DD3-5ED0-4ABA-A967-4D16AED0CEE6}" type="slidenum">
              <a:rPr lang="en-US" sz="1200">
                <a:solidFill>
                  <a:schemeClr val="tx1"/>
                </a:solidFill>
              </a:rPr>
              <a:pPr eaLnBrk="1" hangingPunct="1">
                <a:defRPr/>
              </a:pPr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381000"/>
            <a:ext cx="8534400" cy="838200"/>
          </a:xfrm>
        </p:spPr>
        <p:txBody>
          <a:bodyPr tIns="45720" anchor="ctr"/>
          <a:lstStyle/>
          <a:p>
            <a:pPr eaLnBrk="1" hangingPunct="1"/>
            <a:r>
              <a:rPr lang="en-US" dirty="0" smtClean="0"/>
              <a:t>Project Schedule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8392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April 6th, 2011		Initiate in-home installations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April 20</a:t>
            </a:r>
            <a:r>
              <a:rPr lang="en-US" sz="2400" b="1" baseline="30000" dirty="0" smtClean="0">
                <a:solidFill>
                  <a:srgbClr val="21709C"/>
                </a:solidFill>
              </a:rPr>
              <a:t>th</a:t>
            </a:r>
            <a:r>
              <a:rPr lang="en-US" sz="2400" b="1" dirty="0" smtClean="0">
                <a:solidFill>
                  <a:srgbClr val="21709C"/>
                </a:solidFill>
              </a:rPr>
              <a:t>, 2011		Enrolled 2</a:t>
            </a:r>
            <a:r>
              <a:rPr lang="en-US" sz="2400" b="1" baseline="30000" dirty="0" smtClean="0">
                <a:solidFill>
                  <a:srgbClr val="21709C"/>
                </a:solidFill>
              </a:rPr>
              <a:t>nd</a:t>
            </a:r>
            <a:r>
              <a:rPr lang="en-US" sz="2400" b="1" dirty="0" smtClean="0">
                <a:solidFill>
                  <a:srgbClr val="21709C"/>
                </a:solidFill>
              </a:rPr>
              <a:t> batch of customers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May 6th, 2011		Customer web portal active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May 13, 2011		Billing System Tested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May 18, 2011		In-home installations complete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1, 2011		Pilot Begins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31, 2011		Pilot Ends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October 2011		Evaluation and Reporting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21709C"/>
                </a:solidFill>
              </a:rPr>
              <a:t>Dec. ‘11 - Jan ‘12		Filed Report with DPU &amp; NHPUC </a:t>
            </a:r>
            <a:endParaRPr lang="en-US" b="1" dirty="0" smtClean="0">
              <a:solidFill>
                <a:srgbClr val="21709C"/>
              </a:solidFill>
            </a:endParaRPr>
          </a:p>
          <a:p>
            <a:pPr eaLnBrk="1" hangingPunct="1">
              <a:buFont typeface="Times" pitchFamily="84" charset="0"/>
              <a:buNone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endParaRPr lang="en-US" sz="2600" dirty="0" smtClean="0"/>
          </a:p>
          <a:p>
            <a:pPr lvl="1" eaLnBrk="1" hangingPunct="1">
              <a:defRPr/>
            </a:pPr>
            <a:endParaRPr lang="en-US" sz="26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5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9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900863" y="64293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D176398-8434-4246-94E4-592EA91835DC}" type="slidenum">
              <a:rPr lang="en-US" sz="1200">
                <a:solidFill>
                  <a:srgbClr val="21709C"/>
                </a:solidFill>
              </a:rPr>
              <a:pPr algn="r" eaLnBrk="1" hangingPunct="1"/>
              <a:t>6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810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Weekday Time of Use Rate (Non-CPP)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1524000"/>
            <a:ext cx="6781800" cy="4268788"/>
            <a:chOff x="720" y="960"/>
            <a:chExt cx="4272" cy="268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0" y="960"/>
              <a:ext cx="4272" cy="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724" y="964"/>
              <a:ext cx="4257" cy="26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30" y="1306"/>
              <a:ext cx="3673" cy="1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134" y="1306"/>
              <a:ext cx="3673" cy="1683"/>
            </a:xfrm>
            <a:custGeom>
              <a:avLst/>
              <a:gdLst>
                <a:gd name="T0" fmla="*/ 0 w 3673"/>
                <a:gd name="T1" fmla="*/ 1676 h 1683"/>
                <a:gd name="T2" fmla="*/ 3673 w 3673"/>
                <a:gd name="T3" fmla="*/ 1676 h 1683"/>
                <a:gd name="T4" fmla="*/ 3673 w 3673"/>
                <a:gd name="T5" fmla="*/ 1683 h 1683"/>
                <a:gd name="T6" fmla="*/ 0 w 3673"/>
                <a:gd name="T7" fmla="*/ 1683 h 1683"/>
                <a:gd name="T8" fmla="*/ 0 w 3673"/>
                <a:gd name="T9" fmla="*/ 1676 h 1683"/>
                <a:gd name="T10" fmla="*/ 0 w 3673"/>
                <a:gd name="T11" fmla="*/ 1398 h 1683"/>
                <a:gd name="T12" fmla="*/ 3673 w 3673"/>
                <a:gd name="T13" fmla="*/ 1398 h 1683"/>
                <a:gd name="T14" fmla="*/ 3673 w 3673"/>
                <a:gd name="T15" fmla="*/ 1405 h 1683"/>
                <a:gd name="T16" fmla="*/ 0 w 3673"/>
                <a:gd name="T17" fmla="*/ 1405 h 1683"/>
                <a:gd name="T18" fmla="*/ 0 w 3673"/>
                <a:gd name="T19" fmla="*/ 1398 h 1683"/>
                <a:gd name="T20" fmla="*/ 0 w 3673"/>
                <a:gd name="T21" fmla="*/ 1120 h 1683"/>
                <a:gd name="T22" fmla="*/ 3673 w 3673"/>
                <a:gd name="T23" fmla="*/ 1120 h 1683"/>
                <a:gd name="T24" fmla="*/ 3673 w 3673"/>
                <a:gd name="T25" fmla="*/ 1127 h 1683"/>
                <a:gd name="T26" fmla="*/ 0 w 3673"/>
                <a:gd name="T27" fmla="*/ 1127 h 1683"/>
                <a:gd name="T28" fmla="*/ 0 w 3673"/>
                <a:gd name="T29" fmla="*/ 1120 h 1683"/>
                <a:gd name="T30" fmla="*/ 0 w 3673"/>
                <a:gd name="T31" fmla="*/ 834 h 1683"/>
                <a:gd name="T32" fmla="*/ 3673 w 3673"/>
                <a:gd name="T33" fmla="*/ 834 h 1683"/>
                <a:gd name="T34" fmla="*/ 3673 w 3673"/>
                <a:gd name="T35" fmla="*/ 842 h 1683"/>
                <a:gd name="T36" fmla="*/ 0 w 3673"/>
                <a:gd name="T37" fmla="*/ 842 h 1683"/>
                <a:gd name="T38" fmla="*/ 0 w 3673"/>
                <a:gd name="T39" fmla="*/ 834 h 1683"/>
                <a:gd name="T40" fmla="*/ 0 w 3673"/>
                <a:gd name="T41" fmla="*/ 556 h 1683"/>
                <a:gd name="T42" fmla="*/ 3673 w 3673"/>
                <a:gd name="T43" fmla="*/ 556 h 1683"/>
                <a:gd name="T44" fmla="*/ 3673 w 3673"/>
                <a:gd name="T45" fmla="*/ 563 h 1683"/>
                <a:gd name="T46" fmla="*/ 0 w 3673"/>
                <a:gd name="T47" fmla="*/ 563 h 1683"/>
                <a:gd name="T48" fmla="*/ 0 w 3673"/>
                <a:gd name="T49" fmla="*/ 556 h 1683"/>
                <a:gd name="T50" fmla="*/ 0 w 3673"/>
                <a:gd name="T51" fmla="*/ 278 h 1683"/>
                <a:gd name="T52" fmla="*/ 3673 w 3673"/>
                <a:gd name="T53" fmla="*/ 278 h 1683"/>
                <a:gd name="T54" fmla="*/ 3673 w 3673"/>
                <a:gd name="T55" fmla="*/ 285 h 1683"/>
                <a:gd name="T56" fmla="*/ 0 w 3673"/>
                <a:gd name="T57" fmla="*/ 285 h 1683"/>
                <a:gd name="T58" fmla="*/ 0 w 3673"/>
                <a:gd name="T59" fmla="*/ 278 h 1683"/>
                <a:gd name="T60" fmla="*/ 0 w 3673"/>
                <a:gd name="T61" fmla="*/ 0 h 1683"/>
                <a:gd name="T62" fmla="*/ 3673 w 3673"/>
                <a:gd name="T63" fmla="*/ 0 h 1683"/>
                <a:gd name="T64" fmla="*/ 3673 w 3673"/>
                <a:gd name="T65" fmla="*/ 7 h 1683"/>
                <a:gd name="T66" fmla="*/ 0 w 3673"/>
                <a:gd name="T67" fmla="*/ 7 h 1683"/>
                <a:gd name="T68" fmla="*/ 0 w 3673"/>
                <a:gd name="T69" fmla="*/ 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3" h="1683">
                  <a:moveTo>
                    <a:pt x="0" y="1676"/>
                  </a:moveTo>
                  <a:lnTo>
                    <a:pt x="3673" y="1676"/>
                  </a:lnTo>
                  <a:lnTo>
                    <a:pt x="3673" y="1683"/>
                  </a:lnTo>
                  <a:lnTo>
                    <a:pt x="0" y="1683"/>
                  </a:lnTo>
                  <a:lnTo>
                    <a:pt x="0" y="1676"/>
                  </a:lnTo>
                  <a:close/>
                  <a:moveTo>
                    <a:pt x="0" y="1398"/>
                  </a:moveTo>
                  <a:lnTo>
                    <a:pt x="3673" y="1398"/>
                  </a:lnTo>
                  <a:lnTo>
                    <a:pt x="3673" y="1405"/>
                  </a:lnTo>
                  <a:lnTo>
                    <a:pt x="0" y="1405"/>
                  </a:lnTo>
                  <a:lnTo>
                    <a:pt x="0" y="1398"/>
                  </a:lnTo>
                  <a:close/>
                  <a:moveTo>
                    <a:pt x="0" y="1120"/>
                  </a:moveTo>
                  <a:lnTo>
                    <a:pt x="3673" y="1120"/>
                  </a:lnTo>
                  <a:lnTo>
                    <a:pt x="3673" y="1127"/>
                  </a:lnTo>
                  <a:lnTo>
                    <a:pt x="0" y="1127"/>
                  </a:lnTo>
                  <a:lnTo>
                    <a:pt x="0" y="1120"/>
                  </a:lnTo>
                  <a:close/>
                  <a:moveTo>
                    <a:pt x="0" y="834"/>
                  </a:moveTo>
                  <a:lnTo>
                    <a:pt x="3673" y="834"/>
                  </a:lnTo>
                  <a:lnTo>
                    <a:pt x="3673" y="842"/>
                  </a:lnTo>
                  <a:lnTo>
                    <a:pt x="0" y="842"/>
                  </a:lnTo>
                  <a:lnTo>
                    <a:pt x="0" y="834"/>
                  </a:lnTo>
                  <a:close/>
                  <a:moveTo>
                    <a:pt x="0" y="556"/>
                  </a:moveTo>
                  <a:lnTo>
                    <a:pt x="3673" y="556"/>
                  </a:lnTo>
                  <a:lnTo>
                    <a:pt x="3673" y="563"/>
                  </a:lnTo>
                  <a:lnTo>
                    <a:pt x="0" y="563"/>
                  </a:lnTo>
                  <a:lnTo>
                    <a:pt x="0" y="556"/>
                  </a:lnTo>
                  <a:close/>
                  <a:moveTo>
                    <a:pt x="0" y="278"/>
                  </a:moveTo>
                  <a:lnTo>
                    <a:pt x="3673" y="278"/>
                  </a:lnTo>
                  <a:lnTo>
                    <a:pt x="3673" y="285"/>
                  </a:lnTo>
                  <a:lnTo>
                    <a:pt x="0" y="285"/>
                  </a:lnTo>
                  <a:lnTo>
                    <a:pt x="0" y="278"/>
                  </a:lnTo>
                  <a:close/>
                  <a:moveTo>
                    <a:pt x="0" y="0"/>
                  </a:moveTo>
                  <a:lnTo>
                    <a:pt x="3673" y="0"/>
                  </a:lnTo>
                  <a:lnTo>
                    <a:pt x="3673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130" y="2592"/>
              <a:ext cx="3673" cy="676"/>
            </a:xfrm>
            <a:custGeom>
              <a:avLst/>
              <a:gdLst>
                <a:gd name="T0" fmla="*/ 157 w 3673"/>
                <a:gd name="T1" fmla="*/ 0 h 913"/>
                <a:gd name="T2" fmla="*/ 0 w 3673"/>
                <a:gd name="T3" fmla="*/ 913 h 913"/>
                <a:gd name="T4" fmla="*/ 157 w 3673"/>
                <a:gd name="T5" fmla="*/ 0 h 913"/>
                <a:gd name="T6" fmla="*/ 307 w 3673"/>
                <a:gd name="T7" fmla="*/ 913 h 913"/>
                <a:gd name="T8" fmla="*/ 157 w 3673"/>
                <a:gd name="T9" fmla="*/ 0 h 913"/>
                <a:gd name="T10" fmla="*/ 464 w 3673"/>
                <a:gd name="T11" fmla="*/ 0 h 913"/>
                <a:gd name="T12" fmla="*/ 307 w 3673"/>
                <a:gd name="T13" fmla="*/ 913 h 913"/>
                <a:gd name="T14" fmla="*/ 464 w 3673"/>
                <a:gd name="T15" fmla="*/ 0 h 913"/>
                <a:gd name="T16" fmla="*/ 613 w 3673"/>
                <a:gd name="T17" fmla="*/ 913 h 913"/>
                <a:gd name="T18" fmla="*/ 464 w 3673"/>
                <a:gd name="T19" fmla="*/ 0 h 913"/>
                <a:gd name="T20" fmla="*/ 770 w 3673"/>
                <a:gd name="T21" fmla="*/ 0 h 913"/>
                <a:gd name="T22" fmla="*/ 613 w 3673"/>
                <a:gd name="T23" fmla="*/ 913 h 913"/>
                <a:gd name="T24" fmla="*/ 770 w 3673"/>
                <a:gd name="T25" fmla="*/ 0 h 913"/>
                <a:gd name="T26" fmla="*/ 920 w 3673"/>
                <a:gd name="T27" fmla="*/ 913 h 913"/>
                <a:gd name="T28" fmla="*/ 770 w 3673"/>
                <a:gd name="T29" fmla="*/ 0 h 913"/>
                <a:gd name="T30" fmla="*/ 1077 w 3673"/>
                <a:gd name="T31" fmla="*/ 0 h 913"/>
                <a:gd name="T32" fmla="*/ 920 w 3673"/>
                <a:gd name="T33" fmla="*/ 913 h 913"/>
                <a:gd name="T34" fmla="*/ 1077 w 3673"/>
                <a:gd name="T35" fmla="*/ 0 h 913"/>
                <a:gd name="T36" fmla="*/ 1227 w 3673"/>
                <a:gd name="T37" fmla="*/ 913 h 913"/>
                <a:gd name="T38" fmla="*/ 1077 w 3673"/>
                <a:gd name="T39" fmla="*/ 0 h 913"/>
                <a:gd name="T40" fmla="*/ 1384 w 3673"/>
                <a:gd name="T41" fmla="*/ 0 h 913"/>
                <a:gd name="T42" fmla="*/ 1227 w 3673"/>
                <a:gd name="T43" fmla="*/ 913 h 913"/>
                <a:gd name="T44" fmla="*/ 1384 w 3673"/>
                <a:gd name="T45" fmla="*/ 0 h 913"/>
                <a:gd name="T46" fmla="*/ 1533 w 3673"/>
                <a:gd name="T47" fmla="*/ 913 h 913"/>
                <a:gd name="T48" fmla="*/ 1384 w 3673"/>
                <a:gd name="T49" fmla="*/ 0 h 913"/>
                <a:gd name="T50" fmla="*/ 1683 w 3673"/>
                <a:gd name="T51" fmla="*/ 0 h 913"/>
                <a:gd name="T52" fmla="*/ 1533 w 3673"/>
                <a:gd name="T53" fmla="*/ 913 h 913"/>
                <a:gd name="T54" fmla="*/ 1683 w 3673"/>
                <a:gd name="T55" fmla="*/ 0 h 913"/>
                <a:gd name="T56" fmla="*/ 1840 w 3673"/>
                <a:gd name="T57" fmla="*/ 913 h 913"/>
                <a:gd name="T58" fmla="*/ 1683 w 3673"/>
                <a:gd name="T59" fmla="*/ 0 h 913"/>
                <a:gd name="T60" fmla="*/ 2910 w 3673"/>
                <a:gd name="T61" fmla="*/ 0 h 913"/>
                <a:gd name="T62" fmla="*/ 2760 w 3673"/>
                <a:gd name="T63" fmla="*/ 913 h 913"/>
                <a:gd name="T64" fmla="*/ 2910 w 3673"/>
                <a:gd name="T65" fmla="*/ 0 h 913"/>
                <a:gd name="T66" fmla="*/ 3060 w 3673"/>
                <a:gd name="T67" fmla="*/ 913 h 913"/>
                <a:gd name="T68" fmla="*/ 2910 w 3673"/>
                <a:gd name="T69" fmla="*/ 0 h 913"/>
                <a:gd name="T70" fmla="*/ 3217 w 3673"/>
                <a:gd name="T71" fmla="*/ 0 h 913"/>
                <a:gd name="T72" fmla="*/ 3060 w 3673"/>
                <a:gd name="T73" fmla="*/ 913 h 913"/>
                <a:gd name="T74" fmla="*/ 3217 w 3673"/>
                <a:gd name="T75" fmla="*/ 0 h 913"/>
                <a:gd name="T76" fmla="*/ 3366 w 3673"/>
                <a:gd name="T77" fmla="*/ 913 h 913"/>
                <a:gd name="T78" fmla="*/ 3217 w 3673"/>
                <a:gd name="T79" fmla="*/ 0 h 913"/>
                <a:gd name="T80" fmla="*/ 3523 w 3673"/>
                <a:gd name="T81" fmla="*/ 0 h 913"/>
                <a:gd name="T82" fmla="*/ 3366 w 3673"/>
                <a:gd name="T83" fmla="*/ 913 h 913"/>
                <a:gd name="T84" fmla="*/ 3523 w 3673"/>
                <a:gd name="T85" fmla="*/ 0 h 913"/>
                <a:gd name="T86" fmla="*/ 3673 w 3673"/>
                <a:gd name="T87" fmla="*/ 913 h 913"/>
                <a:gd name="T88" fmla="*/ 3523 w 3673"/>
                <a:gd name="T8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3" h="913">
                  <a:moveTo>
                    <a:pt x="0" y="0"/>
                  </a:moveTo>
                  <a:lnTo>
                    <a:pt x="157" y="0"/>
                  </a:lnTo>
                  <a:lnTo>
                    <a:pt x="157" y="913"/>
                  </a:lnTo>
                  <a:lnTo>
                    <a:pt x="0" y="913"/>
                  </a:lnTo>
                  <a:lnTo>
                    <a:pt x="0" y="0"/>
                  </a:lnTo>
                  <a:close/>
                  <a:moveTo>
                    <a:pt x="157" y="0"/>
                  </a:moveTo>
                  <a:lnTo>
                    <a:pt x="307" y="0"/>
                  </a:lnTo>
                  <a:lnTo>
                    <a:pt x="307" y="913"/>
                  </a:lnTo>
                  <a:lnTo>
                    <a:pt x="157" y="913"/>
                  </a:lnTo>
                  <a:lnTo>
                    <a:pt x="157" y="0"/>
                  </a:lnTo>
                  <a:close/>
                  <a:moveTo>
                    <a:pt x="307" y="0"/>
                  </a:moveTo>
                  <a:lnTo>
                    <a:pt x="464" y="0"/>
                  </a:lnTo>
                  <a:lnTo>
                    <a:pt x="464" y="913"/>
                  </a:lnTo>
                  <a:lnTo>
                    <a:pt x="307" y="913"/>
                  </a:lnTo>
                  <a:lnTo>
                    <a:pt x="307" y="0"/>
                  </a:lnTo>
                  <a:close/>
                  <a:moveTo>
                    <a:pt x="464" y="0"/>
                  </a:moveTo>
                  <a:lnTo>
                    <a:pt x="613" y="0"/>
                  </a:lnTo>
                  <a:lnTo>
                    <a:pt x="613" y="913"/>
                  </a:lnTo>
                  <a:lnTo>
                    <a:pt x="464" y="913"/>
                  </a:lnTo>
                  <a:lnTo>
                    <a:pt x="464" y="0"/>
                  </a:lnTo>
                  <a:close/>
                  <a:moveTo>
                    <a:pt x="613" y="0"/>
                  </a:moveTo>
                  <a:lnTo>
                    <a:pt x="770" y="0"/>
                  </a:lnTo>
                  <a:lnTo>
                    <a:pt x="770" y="913"/>
                  </a:lnTo>
                  <a:lnTo>
                    <a:pt x="613" y="913"/>
                  </a:lnTo>
                  <a:lnTo>
                    <a:pt x="613" y="0"/>
                  </a:lnTo>
                  <a:close/>
                  <a:moveTo>
                    <a:pt x="770" y="0"/>
                  </a:moveTo>
                  <a:lnTo>
                    <a:pt x="920" y="0"/>
                  </a:lnTo>
                  <a:lnTo>
                    <a:pt x="920" y="913"/>
                  </a:lnTo>
                  <a:lnTo>
                    <a:pt x="770" y="913"/>
                  </a:lnTo>
                  <a:lnTo>
                    <a:pt x="770" y="0"/>
                  </a:lnTo>
                  <a:close/>
                  <a:moveTo>
                    <a:pt x="920" y="0"/>
                  </a:moveTo>
                  <a:lnTo>
                    <a:pt x="1077" y="0"/>
                  </a:lnTo>
                  <a:lnTo>
                    <a:pt x="1077" y="913"/>
                  </a:lnTo>
                  <a:lnTo>
                    <a:pt x="920" y="913"/>
                  </a:lnTo>
                  <a:lnTo>
                    <a:pt x="920" y="0"/>
                  </a:lnTo>
                  <a:close/>
                  <a:moveTo>
                    <a:pt x="1077" y="0"/>
                  </a:moveTo>
                  <a:lnTo>
                    <a:pt x="1227" y="0"/>
                  </a:lnTo>
                  <a:lnTo>
                    <a:pt x="1227" y="913"/>
                  </a:lnTo>
                  <a:lnTo>
                    <a:pt x="1077" y="913"/>
                  </a:lnTo>
                  <a:lnTo>
                    <a:pt x="1077" y="0"/>
                  </a:lnTo>
                  <a:close/>
                  <a:moveTo>
                    <a:pt x="1227" y="0"/>
                  </a:moveTo>
                  <a:lnTo>
                    <a:pt x="1384" y="0"/>
                  </a:lnTo>
                  <a:lnTo>
                    <a:pt x="1384" y="913"/>
                  </a:lnTo>
                  <a:lnTo>
                    <a:pt x="1227" y="913"/>
                  </a:lnTo>
                  <a:lnTo>
                    <a:pt x="1227" y="0"/>
                  </a:lnTo>
                  <a:close/>
                  <a:moveTo>
                    <a:pt x="1384" y="0"/>
                  </a:moveTo>
                  <a:lnTo>
                    <a:pt x="1533" y="0"/>
                  </a:lnTo>
                  <a:lnTo>
                    <a:pt x="1533" y="913"/>
                  </a:lnTo>
                  <a:lnTo>
                    <a:pt x="1384" y="913"/>
                  </a:lnTo>
                  <a:lnTo>
                    <a:pt x="1384" y="0"/>
                  </a:lnTo>
                  <a:close/>
                  <a:moveTo>
                    <a:pt x="1533" y="0"/>
                  </a:moveTo>
                  <a:lnTo>
                    <a:pt x="1683" y="0"/>
                  </a:lnTo>
                  <a:lnTo>
                    <a:pt x="1683" y="913"/>
                  </a:lnTo>
                  <a:lnTo>
                    <a:pt x="1533" y="913"/>
                  </a:lnTo>
                  <a:lnTo>
                    <a:pt x="1533" y="0"/>
                  </a:lnTo>
                  <a:close/>
                  <a:moveTo>
                    <a:pt x="1683" y="0"/>
                  </a:moveTo>
                  <a:lnTo>
                    <a:pt x="1840" y="0"/>
                  </a:lnTo>
                  <a:lnTo>
                    <a:pt x="1840" y="913"/>
                  </a:lnTo>
                  <a:lnTo>
                    <a:pt x="1683" y="913"/>
                  </a:lnTo>
                  <a:lnTo>
                    <a:pt x="1683" y="0"/>
                  </a:lnTo>
                  <a:close/>
                  <a:moveTo>
                    <a:pt x="2760" y="0"/>
                  </a:moveTo>
                  <a:lnTo>
                    <a:pt x="2910" y="0"/>
                  </a:lnTo>
                  <a:lnTo>
                    <a:pt x="2910" y="913"/>
                  </a:lnTo>
                  <a:lnTo>
                    <a:pt x="2760" y="913"/>
                  </a:lnTo>
                  <a:lnTo>
                    <a:pt x="2760" y="0"/>
                  </a:lnTo>
                  <a:close/>
                  <a:moveTo>
                    <a:pt x="2910" y="0"/>
                  </a:moveTo>
                  <a:lnTo>
                    <a:pt x="3060" y="0"/>
                  </a:lnTo>
                  <a:lnTo>
                    <a:pt x="3060" y="913"/>
                  </a:lnTo>
                  <a:lnTo>
                    <a:pt x="2910" y="913"/>
                  </a:lnTo>
                  <a:lnTo>
                    <a:pt x="2910" y="0"/>
                  </a:lnTo>
                  <a:close/>
                  <a:moveTo>
                    <a:pt x="3060" y="0"/>
                  </a:moveTo>
                  <a:lnTo>
                    <a:pt x="3217" y="0"/>
                  </a:lnTo>
                  <a:lnTo>
                    <a:pt x="3217" y="913"/>
                  </a:lnTo>
                  <a:lnTo>
                    <a:pt x="3060" y="913"/>
                  </a:lnTo>
                  <a:lnTo>
                    <a:pt x="3060" y="0"/>
                  </a:lnTo>
                  <a:close/>
                  <a:moveTo>
                    <a:pt x="3217" y="0"/>
                  </a:moveTo>
                  <a:lnTo>
                    <a:pt x="3366" y="0"/>
                  </a:lnTo>
                  <a:lnTo>
                    <a:pt x="3366" y="913"/>
                  </a:lnTo>
                  <a:lnTo>
                    <a:pt x="3217" y="913"/>
                  </a:lnTo>
                  <a:lnTo>
                    <a:pt x="3217" y="0"/>
                  </a:lnTo>
                  <a:close/>
                  <a:moveTo>
                    <a:pt x="3366" y="0"/>
                  </a:moveTo>
                  <a:lnTo>
                    <a:pt x="3523" y="0"/>
                  </a:lnTo>
                  <a:lnTo>
                    <a:pt x="3523" y="913"/>
                  </a:lnTo>
                  <a:lnTo>
                    <a:pt x="3366" y="913"/>
                  </a:lnTo>
                  <a:lnTo>
                    <a:pt x="3366" y="0"/>
                  </a:lnTo>
                  <a:close/>
                  <a:moveTo>
                    <a:pt x="3523" y="0"/>
                  </a:moveTo>
                  <a:lnTo>
                    <a:pt x="3673" y="0"/>
                  </a:lnTo>
                  <a:lnTo>
                    <a:pt x="3673" y="913"/>
                  </a:lnTo>
                  <a:lnTo>
                    <a:pt x="3523" y="913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B9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970" y="1776"/>
              <a:ext cx="920" cy="1491"/>
            </a:xfrm>
            <a:custGeom>
              <a:avLst/>
              <a:gdLst>
                <a:gd name="T0" fmla="*/ 0 w 920"/>
                <a:gd name="T1" fmla="*/ 0 h 1683"/>
                <a:gd name="T2" fmla="*/ 150 w 920"/>
                <a:gd name="T3" fmla="*/ 0 h 1683"/>
                <a:gd name="T4" fmla="*/ 150 w 920"/>
                <a:gd name="T5" fmla="*/ 1683 h 1683"/>
                <a:gd name="T6" fmla="*/ 0 w 920"/>
                <a:gd name="T7" fmla="*/ 1683 h 1683"/>
                <a:gd name="T8" fmla="*/ 0 w 920"/>
                <a:gd name="T9" fmla="*/ 0 h 1683"/>
                <a:gd name="T10" fmla="*/ 150 w 920"/>
                <a:gd name="T11" fmla="*/ 0 h 1683"/>
                <a:gd name="T12" fmla="*/ 307 w 920"/>
                <a:gd name="T13" fmla="*/ 0 h 1683"/>
                <a:gd name="T14" fmla="*/ 307 w 920"/>
                <a:gd name="T15" fmla="*/ 1683 h 1683"/>
                <a:gd name="T16" fmla="*/ 150 w 920"/>
                <a:gd name="T17" fmla="*/ 1683 h 1683"/>
                <a:gd name="T18" fmla="*/ 150 w 920"/>
                <a:gd name="T19" fmla="*/ 0 h 1683"/>
                <a:gd name="T20" fmla="*/ 307 w 920"/>
                <a:gd name="T21" fmla="*/ 0 h 1683"/>
                <a:gd name="T22" fmla="*/ 457 w 920"/>
                <a:gd name="T23" fmla="*/ 0 h 1683"/>
                <a:gd name="T24" fmla="*/ 457 w 920"/>
                <a:gd name="T25" fmla="*/ 1683 h 1683"/>
                <a:gd name="T26" fmla="*/ 307 w 920"/>
                <a:gd name="T27" fmla="*/ 1683 h 1683"/>
                <a:gd name="T28" fmla="*/ 307 w 920"/>
                <a:gd name="T29" fmla="*/ 0 h 1683"/>
                <a:gd name="T30" fmla="*/ 457 w 920"/>
                <a:gd name="T31" fmla="*/ 0 h 1683"/>
                <a:gd name="T32" fmla="*/ 613 w 920"/>
                <a:gd name="T33" fmla="*/ 0 h 1683"/>
                <a:gd name="T34" fmla="*/ 613 w 920"/>
                <a:gd name="T35" fmla="*/ 1683 h 1683"/>
                <a:gd name="T36" fmla="*/ 457 w 920"/>
                <a:gd name="T37" fmla="*/ 1683 h 1683"/>
                <a:gd name="T38" fmla="*/ 457 w 920"/>
                <a:gd name="T39" fmla="*/ 0 h 1683"/>
                <a:gd name="T40" fmla="*/ 613 w 920"/>
                <a:gd name="T41" fmla="*/ 0 h 1683"/>
                <a:gd name="T42" fmla="*/ 763 w 920"/>
                <a:gd name="T43" fmla="*/ 0 h 1683"/>
                <a:gd name="T44" fmla="*/ 763 w 920"/>
                <a:gd name="T45" fmla="*/ 1683 h 1683"/>
                <a:gd name="T46" fmla="*/ 613 w 920"/>
                <a:gd name="T47" fmla="*/ 1683 h 1683"/>
                <a:gd name="T48" fmla="*/ 613 w 920"/>
                <a:gd name="T49" fmla="*/ 0 h 1683"/>
                <a:gd name="T50" fmla="*/ 763 w 920"/>
                <a:gd name="T51" fmla="*/ 0 h 1683"/>
                <a:gd name="T52" fmla="*/ 920 w 920"/>
                <a:gd name="T53" fmla="*/ 0 h 1683"/>
                <a:gd name="T54" fmla="*/ 920 w 920"/>
                <a:gd name="T55" fmla="*/ 1683 h 1683"/>
                <a:gd name="T56" fmla="*/ 763 w 920"/>
                <a:gd name="T57" fmla="*/ 1683 h 1683"/>
                <a:gd name="T58" fmla="*/ 763 w 920"/>
                <a:gd name="T59" fmla="*/ 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0" h="1683">
                  <a:moveTo>
                    <a:pt x="0" y="0"/>
                  </a:moveTo>
                  <a:lnTo>
                    <a:pt x="150" y="0"/>
                  </a:lnTo>
                  <a:lnTo>
                    <a:pt x="150" y="1683"/>
                  </a:lnTo>
                  <a:lnTo>
                    <a:pt x="0" y="1683"/>
                  </a:lnTo>
                  <a:lnTo>
                    <a:pt x="0" y="0"/>
                  </a:lnTo>
                  <a:close/>
                  <a:moveTo>
                    <a:pt x="150" y="0"/>
                  </a:moveTo>
                  <a:lnTo>
                    <a:pt x="307" y="0"/>
                  </a:lnTo>
                  <a:lnTo>
                    <a:pt x="307" y="1683"/>
                  </a:lnTo>
                  <a:lnTo>
                    <a:pt x="150" y="1683"/>
                  </a:lnTo>
                  <a:lnTo>
                    <a:pt x="150" y="0"/>
                  </a:lnTo>
                  <a:close/>
                  <a:moveTo>
                    <a:pt x="307" y="0"/>
                  </a:moveTo>
                  <a:lnTo>
                    <a:pt x="457" y="0"/>
                  </a:lnTo>
                  <a:lnTo>
                    <a:pt x="457" y="1683"/>
                  </a:lnTo>
                  <a:lnTo>
                    <a:pt x="307" y="1683"/>
                  </a:lnTo>
                  <a:lnTo>
                    <a:pt x="307" y="0"/>
                  </a:lnTo>
                  <a:close/>
                  <a:moveTo>
                    <a:pt x="457" y="0"/>
                  </a:moveTo>
                  <a:lnTo>
                    <a:pt x="613" y="0"/>
                  </a:lnTo>
                  <a:lnTo>
                    <a:pt x="613" y="1683"/>
                  </a:lnTo>
                  <a:lnTo>
                    <a:pt x="457" y="1683"/>
                  </a:lnTo>
                  <a:lnTo>
                    <a:pt x="457" y="0"/>
                  </a:lnTo>
                  <a:close/>
                  <a:moveTo>
                    <a:pt x="613" y="0"/>
                  </a:moveTo>
                  <a:lnTo>
                    <a:pt x="763" y="0"/>
                  </a:lnTo>
                  <a:lnTo>
                    <a:pt x="763" y="1683"/>
                  </a:lnTo>
                  <a:lnTo>
                    <a:pt x="613" y="1683"/>
                  </a:lnTo>
                  <a:lnTo>
                    <a:pt x="613" y="0"/>
                  </a:lnTo>
                  <a:close/>
                  <a:moveTo>
                    <a:pt x="763" y="0"/>
                  </a:moveTo>
                  <a:lnTo>
                    <a:pt x="920" y="0"/>
                  </a:lnTo>
                  <a:lnTo>
                    <a:pt x="920" y="1683"/>
                  </a:lnTo>
                  <a:lnTo>
                    <a:pt x="763" y="168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130" y="1310"/>
              <a:ext cx="7" cy="1961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105" y="1306"/>
              <a:ext cx="29" cy="1969"/>
            </a:xfrm>
            <a:custGeom>
              <a:avLst/>
              <a:gdLst>
                <a:gd name="T0" fmla="*/ 0 w 29"/>
                <a:gd name="T1" fmla="*/ 1961 h 1969"/>
                <a:gd name="T2" fmla="*/ 29 w 29"/>
                <a:gd name="T3" fmla="*/ 1961 h 1969"/>
                <a:gd name="T4" fmla="*/ 29 w 29"/>
                <a:gd name="T5" fmla="*/ 1969 h 1969"/>
                <a:gd name="T6" fmla="*/ 0 w 29"/>
                <a:gd name="T7" fmla="*/ 1969 h 1969"/>
                <a:gd name="T8" fmla="*/ 0 w 29"/>
                <a:gd name="T9" fmla="*/ 1961 h 1969"/>
                <a:gd name="T10" fmla="*/ 0 w 29"/>
                <a:gd name="T11" fmla="*/ 1676 h 1969"/>
                <a:gd name="T12" fmla="*/ 29 w 29"/>
                <a:gd name="T13" fmla="*/ 1676 h 1969"/>
                <a:gd name="T14" fmla="*/ 29 w 29"/>
                <a:gd name="T15" fmla="*/ 1683 h 1969"/>
                <a:gd name="T16" fmla="*/ 0 w 29"/>
                <a:gd name="T17" fmla="*/ 1683 h 1969"/>
                <a:gd name="T18" fmla="*/ 0 w 29"/>
                <a:gd name="T19" fmla="*/ 1676 h 1969"/>
                <a:gd name="T20" fmla="*/ 0 w 29"/>
                <a:gd name="T21" fmla="*/ 1398 h 1969"/>
                <a:gd name="T22" fmla="*/ 29 w 29"/>
                <a:gd name="T23" fmla="*/ 1398 h 1969"/>
                <a:gd name="T24" fmla="*/ 29 w 29"/>
                <a:gd name="T25" fmla="*/ 1405 h 1969"/>
                <a:gd name="T26" fmla="*/ 0 w 29"/>
                <a:gd name="T27" fmla="*/ 1405 h 1969"/>
                <a:gd name="T28" fmla="*/ 0 w 29"/>
                <a:gd name="T29" fmla="*/ 1398 h 1969"/>
                <a:gd name="T30" fmla="*/ 0 w 29"/>
                <a:gd name="T31" fmla="*/ 1120 h 1969"/>
                <a:gd name="T32" fmla="*/ 29 w 29"/>
                <a:gd name="T33" fmla="*/ 1120 h 1969"/>
                <a:gd name="T34" fmla="*/ 29 w 29"/>
                <a:gd name="T35" fmla="*/ 1127 h 1969"/>
                <a:gd name="T36" fmla="*/ 0 w 29"/>
                <a:gd name="T37" fmla="*/ 1127 h 1969"/>
                <a:gd name="T38" fmla="*/ 0 w 29"/>
                <a:gd name="T39" fmla="*/ 1120 h 1969"/>
                <a:gd name="T40" fmla="*/ 0 w 29"/>
                <a:gd name="T41" fmla="*/ 834 h 1969"/>
                <a:gd name="T42" fmla="*/ 29 w 29"/>
                <a:gd name="T43" fmla="*/ 834 h 1969"/>
                <a:gd name="T44" fmla="*/ 29 w 29"/>
                <a:gd name="T45" fmla="*/ 842 h 1969"/>
                <a:gd name="T46" fmla="*/ 0 w 29"/>
                <a:gd name="T47" fmla="*/ 842 h 1969"/>
                <a:gd name="T48" fmla="*/ 0 w 29"/>
                <a:gd name="T49" fmla="*/ 834 h 1969"/>
                <a:gd name="T50" fmla="*/ 0 w 29"/>
                <a:gd name="T51" fmla="*/ 556 h 1969"/>
                <a:gd name="T52" fmla="*/ 29 w 29"/>
                <a:gd name="T53" fmla="*/ 556 h 1969"/>
                <a:gd name="T54" fmla="*/ 29 w 29"/>
                <a:gd name="T55" fmla="*/ 563 h 1969"/>
                <a:gd name="T56" fmla="*/ 0 w 29"/>
                <a:gd name="T57" fmla="*/ 563 h 1969"/>
                <a:gd name="T58" fmla="*/ 0 w 29"/>
                <a:gd name="T59" fmla="*/ 556 h 1969"/>
                <a:gd name="T60" fmla="*/ 0 w 29"/>
                <a:gd name="T61" fmla="*/ 278 h 1969"/>
                <a:gd name="T62" fmla="*/ 29 w 29"/>
                <a:gd name="T63" fmla="*/ 278 h 1969"/>
                <a:gd name="T64" fmla="*/ 29 w 29"/>
                <a:gd name="T65" fmla="*/ 285 h 1969"/>
                <a:gd name="T66" fmla="*/ 0 w 29"/>
                <a:gd name="T67" fmla="*/ 285 h 1969"/>
                <a:gd name="T68" fmla="*/ 0 w 29"/>
                <a:gd name="T69" fmla="*/ 278 h 1969"/>
                <a:gd name="T70" fmla="*/ 0 w 29"/>
                <a:gd name="T71" fmla="*/ 0 h 1969"/>
                <a:gd name="T72" fmla="*/ 29 w 29"/>
                <a:gd name="T73" fmla="*/ 0 h 1969"/>
                <a:gd name="T74" fmla="*/ 29 w 29"/>
                <a:gd name="T75" fmla="*/ 7 h 1969"/>
                <a:gd name="T76" fmla="*/ 0 w 29"/>
                <a:gd name="T77" fmla="*/ 7 h 1969"/>
                <a:gd name="T78" fmla="*/ 0 w 29"/>
                <a:gd name="T79" fmla="*/ 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969">
                  <a:moveTo>
                    <a:pt x="0" y="1961"/>
                  </a:moveTo>
                  <a:lnTo>
                    <a:pt x="29" y="1961"/>
                  </a:lnTo>
                  <a:lnTo>
                    <a:pt x="29" y="1969"/>
                  </a:lnTo>
                  <a:lnTo>
                    <a:pt x="0" y="1969"/>
                  </a:lnTo>
                  <a:lnTo>
                    <a:pt x="0" y="1961"/>
                  </a:lnTo>
                  <a:close/>
                  <a:moveTo>
                    <a:pt x="0" y="1676"/>
                  </a:moveTo>
                  <a:lnTo>
                    <a:pt x="29" y="1676"/>
                  </a:lnTo>
                  <a:lnTo>
                    <a:pt x="29" y="1683"/>
                  </a:lnTo>
                  <a:lnTo>
                    <a:pt x="0" y="1683"/>
                  </a:lnTo>
                  <a:lnTo>
                    <a:pt x="0" y="1676"/>
                  </a:lnTo>
                  <a:close/>
                  <a:moveTo>
                    <a:pt x="0" y="1398"/>
                  </a:moveTo>
                  <a:lnTo>
                    <a:pt x="29" y="1398"/>
                  </a:lnTo>
                  <a:lnTo>
                    <a:pt x="29" y="1405"/>
                  </a:lnTo>
                  <a:lnTo>
                    <a:pt x="0" y="1405"/>
                  </a:lnTo>
                  <a:lnTo>
                    <a:pt x="0" y="1398"/>
                  </a:lnTo>
                  <a:close/>
                  <a:moveTo>
                    <a:pt x="0" y="1120"/>
                  </a:moveTo>
                  <a:lnTo>
                    <a:pt x="29" y="1120"/>
                  </a:lnTo>
                  <a:lnTo>
                    <a:pt x="29" y="1127"/>
                  </a:lnTo>
                  <a:lnTo>
                    <a:pt x="0" y="1127"/>
                  </a:lnTo>
                  <a:lnTo>
                    <a:pt x="0" y="1120"/>
                  </a:lnTo>
                  <a:close/>
                  <a:moveTo>
                    <a:pt x="0" y="834"/>
                  </a:moveTo>
                  <a:lnTo>
                    <a:pt x="29" y="834"/>
                  </a:lnTo>
                  <a:lnTo>
                    <a:pt x="29" y="842"/>
                  </a:lnTo>
                  <a:lnTo>
                    <a:pt x="0" y="842"/>
                  </a:lnTo>
                  <a:lnTo>
                    <a:pt x="0" y="834"/>
                  </a:lnTo>
                  <a:close/>
                  <a:moveTo>
                    <a:pt x="0" y="556"/>
                  </a:moveTo>
                  <a:lnTo>
                    <a:pt x="29" y="556"/>
                  </a:lnTo>
                  <a:lnTo>
                    <a:pt x="29" y="563"/>
                  </a:lnTo>
                  <a:lnTo>
                    <a:pt x="0" y="563"/>
                  </a:lnTo>
                  <a:lnTo>
                    <a:pt x="0" y="556"/>
                  </a:lnTo>
                  <a:close/>
                  <a:moveTo>
                    <a:pt x="0" y="278"/>
                  </a:moveTo>
                  <a:lnTo>
                    <a:pt x="29" y="278"/>
                  </a:lnTo>
                  <a:lnTo>
                    <a:pt x="29" y="285"/>
                  </a:lnTo>
                  <a:lnTo>
                    <a:pt x="0" y="285"/>
                  </a:lnTo>
                  <a:lnTo>
                    <a:pt x="0" y="278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34" y="3267"/>
              <a:ext cx="3673" cy="8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1130" y="3271"/>
              <a:ext cx="3680" cy="29"/>
            </a:xfrm>
            <a:custGeom>
              <a:avLst/>
              <a:gdLst>
                <a:gd name="T0" fmla="*/ 7 w 3680"/>
                <a:gd name="T1" fmla="*/ 29 h 29"/>
                <a:gd name="T2" fmla="*/ 0 w 3680"/>
                <a:gd name="T3" fmla="*/ 0 h 29"/>
                <a:gd name="T4" fmla="*/ 157 w 3680"/>
                <a:gd name="T5" fmla="*/ 0 h 29"/>
                <a:gd name="T6" fmla="*/ 150 w 3680"/>
                <a:gd name="T7" fmla="*/ 29 h 29"/>
                <a:gd name="T8" fmla="*/ 157 w 3680"/>
                <a:gd name="T9" fmla="*/ 0 h 29"/>
                <a:gd name="T10" fmla="*/ 314 w 3680"/>
                <a:gd name="T11" fmla="*/ 29 h 29"/>
                <a:gd name="T12" fmla="*/ 307 w 3680"/>
                <a:gd name="T13" fmla="*/ 0 h 29"/>
                <a:gd name="T14" fmla="*/ 464 w 3680"/>
                <a:gd name="T15" fmla="*/ 0 h 29"/>
                <a:gd name="T16" fmla="*/ 457 w 3680"/>
                <a:gd name="T17" fmla="*/ 29 h 29"/>
                <a:gd name="T18" fmla="*/ 464 w 3680"/>
                <a:gd name="T19" fmla="*/ 0 h 29"/>
                <a:gd name="T20" fmla="*/ 621 w 3680"/>
                <a:gd name="T21" fmla="*/ 29 h 29"/>
                <a:gd name="T22" fmla="*/ 613 w 3680"/>
                <a:gd name="T23" fmla="*/ 0 h 29"/>
                <a:gd name="T24" fmla="*/ 770 w 3680"/>
                <a:gd name="T25" fmla="*/ 0 h 29"/>
                <a:gd name="T26" fmla="*/ 763 w 3680"/>
                <a:gd name="T27" fmla="*/ 29 h 29"/>
                <a:gd name="T28" fmla="*/ 770 w 3680"/>
                <a:gd name="T29" fmla="*/ 0 h 29"/>
                <a:gd name="T30" fmla="*/ 927 w 3680"/>
                <a:gd name="T31" fmla="*/ 29 h 29"/>
                <a:gd name="T32" fmla="*/ 920 w 3680"/>
                <a:gd name="T33" fmla="*/ 0 h 29"/>
                <a:gd name="T34" fmla="*/ 1077 w 3680"/>
                <a:gd name="T35" fmla="*/ 0 h 29"/>
                <a:gd name="T36" fmla="*/ 1070 w 3680"/>
                <a:gd name="T37" fmla="*/ 29 h 29"/>
                <a:gd name="T38" fmla="*/ 1077 w 3680"/>
                <a:gd name="T39" fmla="*/ 0 h 29"/>
                <a:gd name="T40" fmla="*/ 1234 w 3680"/>
                <a:gd name="T41" fmla="*/ 29 h 29"/>
                <a:gd name="T42" fmla="*/ 1227 w 3680"/>
                <a:gd name="T43" fmla="*/ 0 h 29"/>
                <a:gd name="T44" fmla="*/ 1384 w 3680"/>
                <a:gd name="T45" fmla="*/ 0 h 29"/>
                <a:gd name="T46" fmla="*/ 1377 w 3680"/>
                <a:gd name="T47" fmla="*/ 29 h 29"/>
                <a:gd name="T48" fmla="*/ 1384 w 3680"/>
                <a:gd name="T49" fmla="*/ 0 h 29"/>
                <a:gd name="T50" fmla="*/ 1533 w 3680"/>
                <a:gd name="T51" fmla="*/ 29 h 29"/>
                <a:gd name="T52" fmla="*/ 1526 w 3680"/>
                <a:gd name="T53" fmla="*/ 0 h 29"/>
                <a:gd name="T54" fmla="*/ 1690 w 3680"/>
                <a:gd name="T55" fmla="*/ 0 h 29"/>
                <a:gd name="T56" fmla="*/ 1683 w 3680"/>
                <a:gd name="T57" fmla="*/ 29 h 29"/>
                <a:gd name="T58" fmla="*/ 1690 w 3680"/>
                <a:gd name="T59" fmla="*/ 0 h 29"/>
                <a:gd name="T60" fmla="*/ 1840 w 3680"/>
                <a:gd name="T61" fmla="*/ 29 h 29"/>
                <a:gd name="T62" fmla="*/ 1833 w 3680"/>
                <a:gd name="T63" fmla="*/ 0 h 29"/>
                <a:gd name="T64" fmla="*/ 1997 w 3680"/>
                <a:gd name="T65" fmla="*/ 0 h 29"/>
                <a:gd name="T66" fmla="*/ 1990 w 3680"/>
                <a:gd name="T67" fmla="*/ 29 h 29"/>
                <a:gd name="T68" fmla="*/ 1997 w 3680"/>
                <a:gd name="T69" fmla="*/ 0 h 29"/>
                <a:gd name="T70" fmla="*/ 2147 w 3680"/>
                <a:gd name="T71" fmla="*/ 29 h 29"/>
                <a:gd name="T72" fmla="*/ 2140 w 3680"/>
                <a:gd name="T73" fmla="*/ 0 h 29"/>
                <a:gd name="T74" fmla="*/ 2304 w 3680"/>
                <a:gd name="T75" fmla="*/ 0 h 29"/>
                <a:gd name="T76" fmla="*/ 2297 w 3680"/>
                <a:gd name="T77" fmla="*/ 29 h 29"/>
                <a:gd name="T78" fmla="*/ 2304 w 3680"/>
                <a:gd name="T79" fmla="*/ 0 h 29"/>
                <a:gd name="T80" fmla="*/ 2453 w 3680"/>
                <a:gd name="T81" fmla="*/ 29 h 29"/>
                <a:gd name="T82" fmla="*/ 2446 w 3680"/>
                <a:gd name="T83" fmla="*/ 0 h 29"/>
                <a:gd name="T84" fmla="*/ 2610 w 3680"/>
                <a:gd name="T85" fmla="*/ 0 h 29"/>
                <a:gd name="T86" fmla="*/ 2603 w 3680"/>
                <a:gd name="T87" fmla="*/ 29 h 29"/>
                <a:gd name="T88" fmla="*/ 2610 w 3680"/>
                <a:gd name="T89" fmla="*/ 0 h 29"/>
                <a:gd name="T90" fmla="*/ 2760 w 3680"/>
                <a:gd name="T91" fmla="*/ 29 h 29"/>
                <a:gd name="T92" fmla="*/ 2753 w 3680"/>
                <a:gd name="T93" fmla="*/ 0 h 29"/>
                <a:gd name="T94" fmla="*/ 2917 w 3680"/>
                <a:gd name="T95" fmla="*/ 0 h 29"/>
                <a:gd name="T96" fmla="*/ 2910 w 3680"/>
                <a:gd name="T97" fmla="*/ 29 h 29"/>
                <a:gd name="T98" fmla="*/ 2917 w 3680"/>
                <a:gd name="T99" fmla="*/ 0 h 29"/>
                <a:gd name="T100" fmla="*/ 3067 w 3680"/>
                <a:gd name="T101" fmla="*/ 29 h 29"/>
                <a:gd name="T102" fmla="*/ 3060 w 3680"/>
                <a:gd name="T103" fmla="*/ 0 h 29"/>
                <a:gd name="T104" fmla="*/ 3217 w 3680"/>
                <a:gd name="T105" fmla="*/ 0 h 29"/>
                <a:gd name="T106" fmla="*/ 3209 w 3680"/>
                <a:gd name="T107" fmla="*/ 29 h 29"/>
                <a:gd name="T108" fmla="*/ 3217 w 3680"/>
                <a:gd name="T109" fmla="*/ 0 h 29"/>
                <a:gd name="T110" fmla="*/ 3373 w 3680"/>
                <a:gd name="T111" fmla="*/ 29 h 29"/>
                <a:gd name="T112" fmla="*/ 3366 w 3680"/>
                <a:gd name="T113" fmla="*/ 0 h 29"/>
                <a:gd name="T114" fmla="*/ 3523 w 3680"/>
                <a:gd name="T115" fmla="*/ 0 h 29"/>
                <a:gd name="T116" fmla="*/ 3516 w 3680"/>
                <a:gd name="T117" fmla="*/ 29 h 29"/>
                <a:gd name="T118" fmla="*/ 3523 w 3680"/>
                <a:gd name="T119" fmla="*/ 0 h 29"/>
                <a:gd name="T120" fmla="*/ 3680 w 3680"/>
                <a:gd name="T121" fmla="*/ 29 h 29"/>
                <a:gd name="T122" fmla="*/ 3673 w 3680"/>
                <a:gd name="T1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80" h="29">
                  <a:moveTo>
                    <a:pt x="7" y="0"/>
                  </a:moveTo>
                  <a:lnTo>
                    <a:pt x="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157" y="0"/>
                  </a:moveTo>
                  <a:lnTo>
                    <a:pt x="157" y="29"/>
                  </a:lnTo>
                  <a:lnTo>
                    <a:pt x="150" y="29"/>
                  </a:lnTo>
                  <a:lnTo>
                    <a:pt x="150" y="0"/>
                  </a:lnTo>
                  <a:lnTo>
                    <a:pt x="157" y="0"/>
                  </a:lnTo>
                  <a:close/>
                  <a:moveTo>
                    <a:pt x="314" y="0"/>
                  </a:moveTo>
                  <a:lnTo>
                    <a:pt x="314" y="29"/>
                  </a:lnTo>
                  <a:lnTo>
                    <a:pt x="307" y="29"/>
                  </a:lnTo>
                  <a:lnTo>
                    <a:pt x="307" y="0"/>
                  </a:lnTo>
                  <a:lnTo>
                    <a:pt x="314" y="0"/>
                  </a:lnTo>
                  <a:close/>
                  <a:moveTo>
                    <a:pt x="464" y="0"/>
                  </a:moveTo>
                  <a:lnTo>
                    <a:pt x="464" y="29"/>
                  </a:lnTo>
                  <a:lnTo>
                    <a:pt x="457" y="29"/>
                  </a:lnTo>
                  <a:lnTo>
                    <a:pt x="457" y="0"/>
                  </a:lnTo>
                  <a:lnTo>
                    <a:pt x="464" y="0"/>
                  </a:lnTo>
                  <a:close/>
                  <a:moveTo>
                    <a:pt x="621" y="0"/>
                  </a:moveTo>
                  <a:lnTo>
                    <a:pt x="621" y="29"/>
                  </a:lnTo>
                  <a:lnTo>
                    <a:pt x="613" y="29"/>
                  </a:lnTo>
                  <a:lnTo>
                    <a:pt x="613" y="0"/>
                  </a:lnTo>
                  <a:lnTo>
                    <a:pt x="621" y="0"/>
                  </a:lnTo>
                  <a:close/>
                  <a:moveTo>
                    <a:pt x="770" y="0"/>
                  </a:moveTo>
                  <a:lnTo>
                    <a:pt x="770" y="29"/>
                  </a:lnTo>
                  <a:lnTo>
                    <a:pt x="763" y="29"/>
                  </a:lnTo>
                  <a:lnTo>
                    <a:pt x="763" y="0"/>
                  </a:lnTo>
                  <a:lnTo>
                    <a:pt x="770" y="0"/>
                  </a:lnTo>
                  <a:close/>
                  <a:moveTo>
                    <a:pt x="927" y="0"/>
                  </a:moveTo>
                  <a:lnTo>
                    <a:pt x="927" y="29"/>
                  </a:lnTo>
                  <a:lnTo>
                    <a:pt x="920" y="29"/>
                  </a:lnTo>
                  <a:lnTo>
                    <a:pt x="920" y="0"/>
                  </a:lnTo>
                  <a:lnTo>
                    <a:pt x="927" y="0"/>
                  </a:lnTo>
                  <a:close/>
                  <a:moveTo>
                    <a:pt x="1077" y="0"/>
                  </a:moveTo>
                  <a:lnTo>
                    <a:pt x="1077" y="29"/>
                  </a:lnTo>
                  <a:lnTo>
                    <a:pt x="1070" y="29"/>
                  </a:lnTo>
                  <a:lnTo>
                    <a:pt x="1070" y="0"/>
                  </a:lnTo>
                  <a:lnTo>
                    <a:pt x="1077" y="0"/>
                  </a:lnTo>
                  <a:close/>
                  <a:moveTo>
                    <a:pt x="1234" y="0"/>
                  </a:moveTo>
                  <a:lnTo>
                    <a:pt x="1234" y="29"/>
                  </a:lnTo>
                  <a:lnTo>
                    <a:pt x="1227" y="29"/>
                  </a:lnTo>
                  <a:lnTo>
                    <a:pt x="1227" y="0"/>
                  </a:lnTo>
                  <a:lnTo>
                    <a:pt x="1234" y="0"/>
                  </a:lnTo>
                  <a:close/>
                  <a:moveTo>
                    <a:pt x="1384" y="0"/>
                  </a:moveTo>
                  <a:lnTo>
                    <a:pt x="1384" y="29"/>
                  </a:lnTo>
                  <a:lnTo>
                    <a:pt x="1377" y="29"/>
                  </a:lnTo>
                  <a:lnTo>
                    <a:pt x="1377" y="0"/>
                  </a:lnTo>
                  <a:lnTo>
                    <a:pt x="1384" y="0"/>
                  </a:lnTo>
                  <a:close/>
                  <a:moveTo>
                    <a:pt x="1533" y="0"/>
                  </a:moveTo>
                  <a:lnTo>
                    <a:pt x="1533" y="29"/>
                  </a:lnTo>
                  <a:lnTo>
                    <a:pt x="1526" y="29"/>
                  </a:lnTo>
                  <a:lnTo>
                    <a:pt x="1526" y="0"/>
                  </a:lnTo>
                  <a:lnTo>
                    <a:pt x="1533" y="0"/>
                  </a:lnTo>
                  <a:close/>
                  <a:moveTo>
                    <a:pt x="1690" y="0"/>
                  </a:moveTo>
                  <a:lnTo>
                    <a:pt x="1690" y="29"/>
                  </a:lnTo>
                  <a:lnTo>
                    <a:pt x="1683" y="29"/>
                  </a:lnTo>
                  <a:lnTo>
                    <a:pt x="1683" y="0"/>
                  </a:lnTo>
                  <a:lnTo>
                    <a:pt x="1690" y="0"/>
                  </a:lnTo>
                  <a:close/>
                  <a:moveTo>
                    <a:pt x="1840" y="0"/>
                  </a:moveTo>
                  <a:lnTo>
                    <a:pt x="1840" y="29"/>
                  </a:lnTo>
                  <a:lnTo>
                    <a:pt x="1833" y="29"/>
                  </a:lnTo>
                  <a:lnTo>
                    <a:pt x="1833" y="0"/>
                  </a:lnTo>
                  <a:lnTo>
                    <a:pt x="1840" y="0"/>
                  </a:lnTo>
                  <a:close/>
                  <a:moveTo>
                    <a:pt x="1997" y="0"/>
                  </a:moveTo>
                  <a:lnTo>
                    <a:pt x="1997" y="29"/>
                  </a:lnTo>
                  <a:lnTo>
                    <a:pt x="1990" y="29"/>
                  </a:lnTo>
                  <a:lnTo>
                    <a:pt x="1990" y="0"/>
                  </a:lnTo>
                  <a:lnTo>
                    <a:pt x="1997" y="0"/>
                  </a:lnTo>
                  <a:close/>
                  <a:moveTo>
                    <a:pt x="2147" y="0"/>
                  </a:moveTo>
                  <a:lnTo>
                    <a:pt x="2147" y="29"/>
                  </a:lnTo>
                  <a:lnTo>
                    <a:pt x="2140" y="29"/>
                  </a:lnTo>
                  <a:lnTo>
                    <a:pt x="2140" y="0"/>
                  </a:lnTo>
                  <a:lnTo>
                    <a:pt x="2147" y="0"/>
                  </a:lnTo>
                  <a:close/>
                  <a:moveTo>
                    <a:pt x="2304" y="0"/>
                  </a:moveTo>
                  <a:lnTo>
                    <a:pt x="2304" y="29"/>
                  </a:lnTo>
                  <a:lnTo>
                    <a:pt x="2297" y="29"/>
                  </a:lnTo>
                  <a:lnTo>
                    <a:pt x="2297" y="0"/>
                  </a:lnTo>
                  <a:lnTo>
                    <a:pt x="2304" y="0"/>
                  </a:lnTo>
                  <a:close/>
                  <a:moveTo>
                    <a:pt x="2453" y="0"/>
                  </a:moveTo>
                  <a:lnTo>
                    <a:pt x="2453" y="29"/>
                  </a:lnTo>
                  <a:lnTo>
                    <a:pt x="2446" y="29"/>
                  </a:lnTo>
                  <a:lnTo>
                    <a:pt x="2446" y="0"/>
                  </a:lnTo>
                  <a:lnTo>
                    <a:pt x="2453" y="0"/>
                  </a:lnTo>
                  <a:close/>
                  <a:moveTo>
                    <a:pt x="2610" y="0"/>
                  </a:moveTo>
                  <a:lnTo>
                    <a:pt x="2610" y="29"/>
                  </a:lnTo>
                  <a:lnTo>
                    <a:pt x="2603" y="29"/>
                  </a:lnTo>
                  <a:lnTo>
                    <a:pt x="2603" y="0"/>
                  </a:lnTo>
                  <a:lnTo>
                    <a:pt x="2610" y="0"/>
                  </a:lnTo>
                  <a:close/>
                  <a:moveTo>
                    <a:pt x="2760" y="0"/>
                  </a:moveTo>
                  <a:lnTo>
                    <a:pt x="2760" y="29"/>
                  </a:lnTo>
                  <a:lnTo>
                    <a:pt x="2753" y="29"/>
                  </a:lnTo>
                  <a:lnTo>
                    <a:pt x="2753" y="0"/>
                  </a:lnTo>
                  <a:lnTo>
                    <a:pt x="2760" y="0"/>
                  </a:lnTo>
                  <a:close/>
                  <a:moveTo>
                    <a:pt x="2917" y="0"/>
                  </a:moveTo>
                  <a:lnTo>
                    <a:pt x="2917" y="29"/>
                  </a:lnTo>
                  <a:lnTo>
                    <a:pt x="2910" y="29"/>
                  </a:lnTo>
                  <a:lnTo>
                    <a:pt x="2910" y="0"/>
                  </a:lnTo>
                  <a:lnTo>
                    <a:pt x="2917" y="0"/>
                  </a:lnTo>
                  <a:close/>
                  <a:moveTo>
                    <a:pt x="3067" y="0"/>
                  </a:moveTo>
                  <a:lnTo>
                    <a:pt x="3067" y="29"/>
                  </a:lnTo>
                  <a:lnTo>
                    <a:pt x="3060" y="29"/>
                  </a:lnTo>
                  <a:lnTo>
                    <a:pt x="3060" y="0"/>
                  </a:lnTo>
                  <a:lnTo>
                    <a:pt x="3067" y="0"/>
                  </a:lnTo>
                  <a:close/>
                  <a:moveTo>
                    <a:pt x="3217" y="0"/>
                  </a:moveTo>
                  <a:lnTo>
                    <a:pt x="3217" y="29"/>
                  </a:lnTo>
                  <a:lnTo>
                    <a:pt x="3209" y="29"/>
                  </a:lnTo>
                  <a:lnTo>
                    <a:pt x="3209" y="0"/>
                  </a:lnTo>
                  <a:lnTo>
                    <a:pt x="3217" y="0"/>
                  </a:lnTo>
                  <a:close/>
                  <a:moveTo>
                    <a:pt x="3373" y="0"/>
                  </a:moveTo>
                  <a:lnTo>
                    <a:pt x="3373" y="29"/>
                  </a:lnTo>
                  <a:lnTo>
                    <a:pt x="3366" y="29"/>
                  </a:lnTo>
                  <a:lnTo>
                    <a:pt x="3366" y="0"/>
                  </a:lnTo>
                  <a:lnTo>
                    <a:pt x="3373" y="0"/>
                  </a:lnTo>
                  <a:close/>
                  <a:moveTo>
                    <a:pt x="3523" y="0"/>
                  </a:moveTo>
                  <a:lnTo>
                    <a:pt x="3523" y="29"/>
                  </a:lnTo>
                  <a:lnTo>
                    <a:pt x="3516" y="29"/>
                  </a:lnTo>
                  <a:lnTo>
                    <a:pt x="3516" y="0"/>
                  </a:lnTo>
                  <a:lnTo>
                    <a:pt x="3523" y="0"/>
                  </a:lnTo>
                  <a:close/>
                  <a:moveTo>
                    <a:pt x="3680" y="0"/>
                  </a:moveTo>
                  <a:lnTo>
                    <a:pt x="3680" y="29"/>
                  </a:lnTo>
                  <a:lnTo>
                    <a:pt x="3673" y="29"/>
                  </a:lnTo>
                  <a:lnTo>
                    <a:pt x="3673" y="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736" y="2675"/>
              <a:ext cx="678" cy="271"/>
            </a:xfrm>
            <a:custGeom>
              <a:avLst/>
              <a:gdLst>
                <a:gd name="T0" fmla="*/ 0 w 1520"/>
                <a:gd name="T1" fmla="*/ 8 h 608"/>
                <a:gd name="T2" fmla="*/ 8 w 1520"/>
                <a:gd name="T3" fmla="*/ 0 h 608"/>
                <a:gd name="T4" fmla="*/ 1512 w 1520"/>
                <a:gd name="T5" fmla="*/ 0 h 608"/>
                <a:gd name="T6" fmla="*/ 1520 w 1520"/>
                <a:gd name="T7" fmla="*/ 8 h 608"/>
                <a:gd name="T8" fmla="*/ 1520 w 1520"/>
                <a:gd name="T9" fmla="*/ 600 h 608"/>
                <a:gd name="T10" fmla="*/ 1512 w 1520"/>
                <a:gd name="T11" fmla="*/ 608 h 608"/>
                <a:gd name="T12" fmla="*/ 8 w 1520"/>
                <a:gd name="T13" fmla="*/ 608 h 608"/>
                <a:gd name="T14" fmla="*/ 0 w 1520"/>
                <a:gd name="T15" fmla="*/ 600 h 608"/>
                <a:gd name="T16" fmla="*/ 0 w 1520"/>
                <a:gd name="T17" fmla="*/ 8 h 608"/>
                <a:gd name="T18" fmla="*/ 16 w 1520"/>
                <a:gd name="T19" fmla="*/ 600 h 608"/>
                <a:gd name="T20" fmla="*/ 8 w 1520"/>
                <a:gd name="T21" fmla="*/ 592 h 608"/>
                <a:gd name="T22" fmla="*/ 1512 w 1520"/>
                <a:gd name="T23" fmla="*/ 592 h 608"/>
                <a:gd name="T24" fmla="*/ 1504 w 1520"/>
                <a:gd name="T25" fmla="*/ 600 h 608"/>
                <a:gd name="T26" fmla="*/ 1504 w 1520"/>
                <a:gd name="T27" fmla="*/ 8 h 608"/>
                <a:gd name="T28" fmla="*/ 1512 w 1520"/>
                <a:gd name="T29" fmla="*/ 16 h 608"/>
                <a:gd name="T30" fmla="*/ 8 w 1520"/>
                <a:gd name="T31" fmla="*/ 16 h 608"/>
                <a:gd name="T32" fmla="*/ 16 w 1520"/>
                <a:gd name="T33" fmla="*/ 8 h 608"/>
                <a:gd name="T34" fmla="*/ 16 w 1520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0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12" y="0"/>
                  </a:lnTo>
                  <a:cubicBezTo>
                    <a:pt x="1517" y="0"/>
                    <a:pt x="1520" y="4"/>
                    <a:pt x="1520" y="8"/>
                  </a:cubicBezTo>
                  <a:lnTo>
                    <a:pt x="1520" y="600"/>
                  </a:lnTo>
                  <a:cubicBezTo>
                    <a:pt x="1520" y="605"/>
                    <a:pt x="1517" y="608"/>
                    <a:pt x="1512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512" y="592"/>
                  </a:lnTo>
                  <a:lnTo>
                    <a:pt x="1504" y="600"/>
                  </a:lnTo>
                  <a:lnTo>
                    <a:pt x="1504" y="8"/>
                  </a:lnTo>
                  <a:lnTo>
                    <a:pt x="151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254061"/>
            </a:solidFill>
            <a:ln w="0" cap="flat">
              <a:solidFill>
                <a:srgbClr val="2540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771" y="2701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878" y="2701"/>
              <a:ext cx="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907" y="2701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07" y="2815"/>
              <a:ext cx="5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4.748¢ 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4011" y="2697"/>
              <a:ext cx="678" cy="271"/>
            </a:xfrm>
            <a:custGeom>
              <a:avLst/>
              <a:gdLst>
                <a:gd name="T0" fmla="*/ 0 w 1520"/>
                <a:gd name="T1" fmla="*/ 8 h 608"/>
                <a:gd name="T2" fmla="*/ 8 w 1520"/>
                <a:gd name="T3" fmla="*/ 0 h 608"/>
                <a:gd name="T4" fmla="*/ 1512 w 1520"/>
                <a:gd name="T5" fmla="*/ 0 h 608"/>
                <a:gd name="T6" fmla="*/ 1520 w 1520"/>
                <a:gd name="T7" fmla="*/ 8 h 608"/>
                <a:gd name="T8" fmla="*/ 1520 w 1520"/>
                <a:gd name="T9" fmla="*/ 600 h 608"/>
                <a:gd name="T10" fmla="*/ 1512 w 1520"/>
                <a:gd name="T11" fmla="*/ 608 h 608"/>
                <a:gd name="T12" fmla="*/ 8 w 1520"/>
                <a:gd name="T13" fmla="*/ 608 h 608"/>
                <a:gd name="T14" fmla="*/ 0 w 1520"/>
                <a:gd name="T15" fmla="*/ 600 h 608"/>
                <a:gd name="T16" fmla="*/ 0 w 1520"/>
                <a:gd name="T17" fmla="*/ 8 h 608"/>
                <a:gd name="T18" fmla="*/ 16 w 1520"/>
                <a:gd name="T19" fmla="*/ 600 h 608"/>
                <a:gd name="T20" fmla="*/ 8 w 1520"/>
                <a:gd name="T21" fmla="*/ 592 h 608"/>
                <a:gd name="T22" fmla="*/ 1512 w 1520"/>
                <a:gd name="T23" fmla="*/ 592 h 608"/>
                <a:gd name="T24" fmla="*/ 1504 w 1520"/>
                <a:gd name="T25" fmla="*/ 600 h 608"/>
                <a:gd name="T26" fmla="*/ 1504 w 1520"/>
                <a:gd name="T27" fmla="*/ 8 h 608"/>
                <a:gd name="T28" fmla="*/ 1512 w 1520"/>
                <a:gd name="T29" fmla="*/ 16 h 608"/>
                <a:gd name="T30" fmla="*/ 8 w 1520"/>
                <a:gd name="T31" fmla="*/ 16 h 608"/>
                <a:gd name="T32" fmla="*/ 16 w 1520"/>
                <a:gd name="T33" fmla="*/ 8 h 608"/>
                <a:gd name="T34" fmla="*/ 16 w 1520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0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12" y="0"/>
                  </a:lnTo>
                  <a:cubicBezTo>
                    <a:pt x="1517" y="0"/>
                    <a:pt x="1520" y="4"/>
                    <a:pt x="1520" y="8"/>
                  </a:cubicBezTo>
                  <a:lnTo>
                    <a:pt x="1520" y="600"/>
                  </a:lnTo>
                  <a:cubicBezTo>
                    <a:pt x="1520" y="605"/>
                    <a:pt x="1517" y="608"/>
                    <a:pt x="1512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512" y="592"/>
                  </a:lnTo>
                  <a:lnTo>
                    <a:pt x="1504" y="600"/>
                  </a:lnTo>
                  <a:lnTo>
                    <a:pt x="1504" y="8"/>
                  </a:lnTo>
                  <a:lnTo>
                    <a:pt x="151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254061"/>
            </a:solidFill>
            <a:ln w="0" cap="flat">
              <a:solidFill>
                <a:srgbClr val="2540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044" y="2722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151" y="2722"/>
              <a:ext cx="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79" y="2722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087" y="2836"/>
              <a:ext cx="5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4.748¢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3099" y="1920"/>
              <a:ext cx="663" cy="271"/>
            </a:xfrm>
            <a:custGeom>
              <a:avLst/>
              <a:gdLst>
                <a:gd name="T0" fmla="*/ 0 w 1488"/>
                <a:gd name="T1" fmla="*/ 8 h 608"/>
                <a:gd name="T2" fmla="*/ 8 w 1488"/>
                <a:gd name="T3" fmla="*/ 0 h 608"/>
                <a:gd name="T4" fmla="*/ 1480 w 1488"/>
                <a:gd name="T5" fmla="*/ 0 h 608"/>
                <a:gd name="T6" fmla="*/ 1488 w 1488"/>
                <a:gd name="T7" fmla="*/ 8 h 608"/>
                <a:gd name="T8" fmla="*/ 1488 w 1488"/>
                <a:gd name="T9" fmla="*/ 600 h 608"/>
                <a:gd name="T10" fmla="*/ 1480 w 1488"/>
                <a:gd name="T11" fmla="*/ 608 h 608"/>
                <a:gd name="T12" fmla="*/ 8 w 1488"/>
                <a:gd name="T13" fmla="*/ 608 h 608"/>
                <a:gd name="T14" fmla="*/ 0 w 1488"/>
                <a:gd name="T15" fmla="*/ 600 h 608"/>
                <a:gd name="T16" fmla="*/ 0 w 1488"/>
                <a:gd name="T17" fmla="*/ 8 h 608"/>
                <a:gd name="T18" fmla="*/ 16 w 1488"/>
                <a:gd name="T19" fmla="*/ 600 h 608"/>
                <a:gd name="T20" fmla="*/ 8 w 1488"/>
                <a:gd name="T21" fmla="*/ 592 h 608"/>
                <a:gd name="T22" fmla="*/ 1480 w 1488"/>
                <a:gd name="T23" fmla="*/ 592 h 608"/>
                <a:gd name="T24" fmla="*/ 1472 w 1488"/>
                <a:gd name="T25" fmla="*/ 600 h 608"/>
                <a:gd name="T26" fmla="*/ 1472 w 1488"/>
                <a:gd name="T27" fmla="*/ 8 h 608"/>
                <a:gd name="T28" fmla="*/ 1480 w 1488"/>
                <a:gd name="T29" fmla="*/ 16 h 608"/>
                <a:gd name="T30" fmla="*/ 8 w 1488"/>
                <a:gd name="T31" fmla="*/ 16 h 608"/>
                <a:gd name="T32" fmla="*/ 16 w 1488"/>
                <a:gd name="T33" fmla="*/ 8 h 608"/>
                <a:gd name="T34" fmla="*/ 16 w 1488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8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480" y="0"/>
                  </a:lnTo>
                  <a:cubicBezTo>
                    <a:pt x="1485" y="0"/>
                    <a:pt x="1488" y="4"/>
                    <a:pt x="1488" y="8"/>
                  </a:cubicBezTo>
                  <a:lnTo>
                    <a:pt x="1488" y="600"/>
                  </a:lnTo>
                  <a:cubicBezTo>
                    <a:pt x="1488" y="605"/>
                    <a:pt x="1485" y="608"/>
                    <a:pt x="1480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480" y="592"/>
                  </a:lnTo>
                  <a:lnTo>
                    <a:pt x="1472" y="600"/>
                  </a:lnTo>
                  <a:lnTo>
                    <a:pt x="1472" y="8"/>
                  </a:lnTo>
                  <a:lnTo>
                    <a:pt x="148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254061"/>
            </a:solidFill>
            <a:ln w="0" cap="flat">
              <a:solidFill>
                <a:srgbClr val="2540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133" y="1946"/>
              <a:ext cx="15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0" name="Rectangle 32"/>
            <p:cNvSpPr>
              <a:spLocks noChangeArrowheads="1"/>
            </p:cNvSpPr>
            <p:nvPr/>
          </p:nvSpPr>
          <p:spPr bwMode="auto">
            <a:xfrm>
              <a:off x="3233" y="1946"/>
              <a:ext cx="7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1" name="Rectangle 33"/>
            <p:cNvSpPr>
              <a:spLocks noChangeArrowheads="1"/>
            </p:cNvSpPr>
            <p:nvPr/>
          </p:nvSpPr>
          <p:spPr bwMode="auto">
            <a:xfrm>
              <a:off x="3262" y="1946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5" name="Rectangle 34"/>
            <p:cNvSpPr>
              <a:spLocks noChangeArrowheads="1"/>
            </p:cNvSpPr>
            <p:nvPr/>
          </p:nvSpPr>
          <p:spPr bwMode="auto">
            <a:xfrm>
              <a:off x="3162" y="2060"/>
              <a:ext cx="5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10.846¢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Rectangle 35"/>
            <p:cNvSpPr>
              <a:spLocks noChangeArrowheads="1"/>
            </p:cNvSpPr>
            <p:nvPr/>
          </p:nvSpPr>
          <p:spPr bwMode="auto">
            <a:xfrm>
              <a:off x="833" y="3214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Rectangle 36"/>
            <p:cNvSpPr>
              <a:spLocks noChangeArrowheads="1"/>
            </p:cNvSpPr>
            <p:nvPr/>
          </p:nvSpPr>
          <p:spPr bwMode="auto">
            <a:xfrm>
              <a:off x="833" y="2934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Rectangle 37"/>
            <p:cNvSpPr>
              <a:spLocks noChangeArrowheads="1"/>
            </p:cNvSpPr>
            <p:nvPr/>
          </p:nvSpPr>
          <p:spPr bwMode="auto">
            <a:xfrm>
              <a:off x="833" y="2654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Rectangle 38"/>
            <p:cNvSpPr>
              <a:spLocks noChangeArrowheads="1"/>
            </p:cNvSpPr>
            <p:nvPr/>
          </p:nvSpPr>
          <p:spPr bwMode="auto">
            <a:xfrm>
              <a:off x="833" y="2374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Rectangle 39"/>
            <p:cNvSpPr>
              <a:spLocks noChangeArrowheads="1"/>
            </p:cNvSpPr>
            <p:nvPr/>
          </p:nvSpPr>
          <p:spPr bwMode="auto">
            <a:xfrm>
              <a:off x="833" y="2093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Rectangle 40"/>
            <p:cNvSpPr>
              <a:spLocks noChangeArrowheads="1"/>
            </p:cNvSpPr>
            <p:nvPr/>
          </p:nvSpPr>
          <p:spPr bwMode="auto">
            <a:xfrm>
              <a:off x="833" y="1813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Rectangle 41"/>
            <p:cNvSpPr>
              <a:spLocks noChangeArrowheads="1"/>
            </p:cNvSpPr>
            <p:nvPr/>
          </p:nvSpPr>
          <p:spPr bwMode="auto">
            <a:xfrm>
              <a:off x="833" y="1533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3" name="Rectangle 42"/>
            <p:cNvSpPr>
              <a:spLocks noChangeArrowheads="1"/>
            </p:cNvSpPr>
            <p:nvPr/>
          </p:nvSpPr>
          <p:spPr bwMode="auto">
            <a:xfrm>
              <a:off x="833" y="1253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4" name="Rectangle 43"/>
            <p:cNvSpPr>
              <a:spLocks noChangeArrowheads="1"/>
            </p:cNvSpPr>
            <p:nvPr/>
          </p:nvSpPr>
          <p:spPr bwMode="auto">
            <a:xfrm>
              <a:off x="1018" y="3357"/>
              <a:ext cx="4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12:00 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5" name="Rectangle 44"/>
            <p:cNvSpPr>
              <a:spLocks noChangeArrowheads="1"/>
            </p:cNvSpPr>
            <p:nvPr/>
          </p:nvSpPr>
          <p:spPr bwMode="auto">
            <a:xfrm>
              <a:off x="1957" y="3357"/>
              <a:ext cx="3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6:00 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6" name="Rectangle 45"/>
            <p:cNvSpPr>
              <a:spLocks noChangeArrowheads="1"/>
            </p:cNvSpPr>
            <p:nvPr/>
          </p:nvSpPr>
          <p:spPr bwMode="auto">
            <a:xfrm>
              <a:off x="2853" y="3357"/>
              <a:ext cx="4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7" name="Rectangle 46"/>
            <p:cNvSpPr>
              <a:spLocks noChangeArrowheads="1"/>
            </p:cNvSpPr>
            <p:nvPr/>
          </p:nvSpPr>
          <p:spPr bwMode="auto">
            <a:xfrm>
              <a:off x="3800" y="3357"/>
              <a:ext cx="3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8" name="Rectangle 47"/>
            <p:cNvSpPr>
              <a:spLocks noChangeArrowheads="1"/>
            </p:cNvSpPr>
            <p:nvPr/>
          </p:nvSpPr>
          <p:spPr bwMode="auto">
            <a:xfrm>
              <a:off x="4536" y="3357"/>
              <a:ext cx="4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9" name="Rectangle 48"/>
            <p:cNvSpPr>
              <a:spLocks noChangeArrowheads="1"/>
            </p:cNvSpPr>
            <p:nvPr/>
          </p:nvSpPr>
          <p:spPr bwMode="auto">
            <a:xfrm>
              <a:off x="1789" y="1038"/>
              <a:ext cx="193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Weekday TOU Rate (Non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0" name="Rectangle 49"/>
            <p:cNvSpPr>
              <a:spLocks noChangeArrowheads="1"/>
            </p:cNvSpPr>
            <p:nvPr/>
          </p:nvSpPr>
          <p:spPr bwMode="auto">
            <a:xfrm>
              <a:off x="3537" y="10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1" name="Rectangle 50"/>
            <p:cNvSpPr>
              <a:spLocks noChangeArrowheads="1"/>
            </p:cNvSpPr>
            <p:nvPr/>
          </p:nvSpPr>
          <p:spPr bwMode="auto">
            <a:xfrm>
              <a:off x="3587" y="1038"/>
              <a:ext cx="4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1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- </a:t>
              </a: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CPP)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2" name="Freeform 51"/>
            <p:cNvSpPr>
              <a:spLocks noEditPoints="1"/>
            </p:cNvSpPr>
            <p:nvPr/>
          </p:nvSpPr>
          <p:spPr bwMode="auto">
            <a:xfrm>
              <a:off x="724" y="964"/>
              <a:ext cx="4264" cy="2681"/>
            </a:xfrm>
            <a:custGeom>
              <a:avLst/>
              <a:gdLst>
                <a:gd name="T0" fmla="*/ 0 w 9568"/>
                <a:gd name="T1" fmla="*/ 8 h 6016"/>
                <a:gd name="T2" fmla="*/ 8 w 9568"/>
                <a:gd name="T3" fmla="*/ 0 h 6016"/>
                <a:gd name="T4" fmla="*/ 9560 w 9568"/>
                <a:gd name="T5" fmla="*/ 0 h 6016"/>
                <a:gd name="T6" fmla="*/ 9568 w 9568"/>
                <a:gd name="T7" fmla="*/ 8 h 6016"/>
                <a:gd name="T8" fmla="*/ 9568 w 9568"/>
                <a:gd name="T9" fmla="*/ 6008 h 6016"/>
                <a:gd name="T10" fmla="*/ 9560 w 9568"/>
                <a:gd name="T11" fmla="*/ 6016 h 6016"/>
                <a:gd name="T12" fmla="*/ 8 w 9568"/>
                <a:gd name="T13" fmla="*/ 6016 h 6016"/>
                <a:gd name="T14" fmla="*/ 0 w 9568"/>
                <a:gd name="T15" fmla="*/ 6008 h 6016"/>
                <a:gd name="T16" fmla="*/ 0 w 9568"/>
                <a:gd name="T17" fmla="*/ 8 h 6016"/>
                <a:gd name="T18" fmla="*/ 16 w 9568"/>
                <a:gd name="T19" fmla="*/ 6008 h 6016"/>
                <a:gd name="T20" fmla="*/ 8 w 9568"/>
                <a:gd name="T21" fmla="*/ 6000 h 6016"/>
                <a:gd name="T22" fmla="*/ 9560 w 9568"/>
                <a:gd name="T23" fmla="*/ 6000 h 6016"/>
                <a:gd name="T24" fmla="*/ 9552 w 9568"/>
                <a:gd name="T25" fmla="*/ 6008 h 6016"/>
                <a:gd name="T26" fmla="*/ 9552 w 9568"/>
                <a:gd name="T27" fmla="*/ 8 h 6016"/>
                <a:gd name="T28" fmla="*/ 9560 w 9568"/>
                <a:gd name="T29" fmla="*/ 16 h 6016"/>
                <a:gd name="T30" fmla="*/ 8 w 9568"/>
                <a:gd name="T31" fmla="*/ 16 h 6016"/>
                <a:gd name="T32" fmla="*/ 16 w 9568"/>
                <a:gd name="T33" fmla="*/ 8 h 6016"/>
                <a:gd name="T34" fmla="*/ 16 w 9568"/>
                <a:gd name="T35" fmla="*/ 6008 h 6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68" h="60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9560" y="0"/>
                  </a:lnTo>
                  <a:cubicBezTo>
                    <a:pt x="9565" y="0"/>
                    <a:pt x="9568" y="4"/>
                    <a:pt x="9568" y="8"/>
                  </a:cubicBezTo>
                  <a:lnTo>
                    <a:pt x="9568" y="6008"/>
                  </a:lnTo>
                  <a:cubicBezTo>
                    <a:pt x="9568" y="6013"/>
                    <a:pt x="9565" y="6016"/>
                    <a:pt x="9560" y="6016"/>
                  </a:cubicBezTo>
                  <a:lnTo>
                    <a:pt x="8" y="6016"/>
                  </a:lnTo>
                  <a:cubicBezTo>
                    <a:pt x="4" y="6016"/>
                    <a:pt x="0" y="6013"/>
                    <a:pt x="0" y="6008"/>
                  </a:cubicBezTo>
                  <a:lnTo>
                    <a:pt x="0" y="8"/>
                  </a:lnTo>
                  <a:close/>
                  <a:moveTo>
                    <a:pt x="16" y="6008"/>
                  </a:moveTo>
                  <a:lnTo>
                    <a:pt x="8" y="6000"/>
                  </a:lnTo>
                  <a:lnTo>
                    <a:pt x="9560" y="6000"/>
                  </a:lnTo>
                  <a:lnTo>
                    <a:pt x="9552" y="6008"/>
                  </a:lnTo>
                  <a:lnTo>
                    <a:pt x="9552" y="8"/>
                  </a:lnTo>
                  <a:lnTo>
                    <a:pt x="956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8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086600" y="1524000"/>
            <a:ext cx="1905000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>
              <a:spcBef>
                <a:spcPts val="18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pitchFamily="84" charset="-128"/>
              </a:rPr>
              <a:t>“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84" charset="-128"/>
              </a:rPr>
              <a:t>On-Peak”</a:t>
            </a:r>
          </a:p>
          <a:p>
            <a:pPr marL="341313" indent="-341313" algn="ctr">
              <a:spcBef>
                <a:spcPts val="18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21709C"/>
                </a:solidFill>
                <a:ea typeface="ＭＳ Ｐゴシック" pitchFamily="84" charset="-128"/>
              </a:rPr>
              <a:t>12pm-6pm Weekdays.</a:t>
            </a:r>
          </a:p>
          <a:p>
            <a:pPr marL="341313" indent="-341313" algn="ctr">
              <a:spcBef>
                <a:spcPts val="18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a typeface="ＭＳ Ｐゴシック" pitchFamily="84" charset="-128"/>
              </a:rPr>
              <a:t>“</a:t>
            </a:r>
            <a:r>
              <a:rPr lang="en-US" sz="2000" b="1" dirty="0">
                <a:solidFill>
                  <a:srgbClr val="000000"/>
                </a:solidFill>
                <a:ea typeface="ＭＳ Ｐゴシック" pitchFamily="84" charset="-128"/>
              </a:rPr>
              <a:t>Off-Peak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84" charset="-128"/>
              </a:rPr>
              <a:t>”</a:t>
            </a:r>
          </a:p>
          <a:p>
            <a:pPr marL="341313" indent="-341313" algn="ctr">
              <a:spcBef>
                <a:spcPts val="18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 smtClean="0">
                <a:solidFill>
                  <a:srgbClr val="21709C"/>
                </a:solidFill>
                <a:ea typeface="ＭＳ Ｐゴシック" pitchFamily="84" charset="-128"/>
              </a:rPr>
              <a:t>Mornings, Nights, Weekends &amp; Holidays. </a:t>
            </a:r>
            <a:endParaRPr lang="en-US" sz="1800" dirty="0">
              <a:solidFill>
                <a:srgbClr val="21709C"/>
              </a:solidFill>
              <a:latin typeface="+mn-lt"/>
              <a:ea typeface="ＭＳ Ｐゴシック" pitchFamily="84" charset="-128"/>
            </a:endParaRPr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6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33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7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3810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Critical Peak Weekday TOU Rate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086600" y="1524000"/>
            <a:ext cx="19050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ts val="1800"/>
              </a:spcBef>
              <a:buClr>
                <a:srgbClr val="0092C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5 </a:t>
            </a:r>
            <a:r>
              <a:rPr lang="en-US" sz="2000" b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Critical Peak Periods </a:t>
            </a:r>
            <a:r>
              <a:rPr lang="en-US" sz="2000" b="1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declared </a:t>
            </a:r>
            <a:r>
              <a:rPr lang="en-US" sz="2000" b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during the 3 month pilot period</a:t>
            </a:r>
          </a:p>
          <a:p>
            <a:pPr marL="342900" indent="-342900">
              <a:spcBef>
                <a:spcPts val="1800"/>
              </a:spcBef>
              <a:buClr>
                <a:srgbClr val="0092C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notified </a:t>
            </a:r>
            <a:r>
              <a:rPr lang="en-US" sz="2000" b="1" dirty="0" smtClean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by 5pm day </a:t>
            </a:r>
            <a:r>
              <a:rPr lang="en-US" sz="2000" b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prior by phone &amp; email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1600200"/>
            <a:ext cx="6780213" cy="4267200"/>
            <a:chOff x="144" y="1008"/>
            <a:chExt cx="4271" cy="268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1008"/>
              <a:ext cx="427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48" y="1012"/>
              <a:ext cx="4256" cy="2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61" y="1361"/>
              <a:ext cx="3665" cy="1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58" y="1354"/>
              <a:ext cx="3665" cy="1690"/>
            </a:xfrm>
            <a:custGeom>
              <a:avLst/>
              <a:gdLst>
                <a:gd name="T0" fmla="*/ 0 w 3665"/>
                <a:gd name="T1" fmla="*/ 1683 h 1690"/>
                <a:gd name="T2" fmla="*/ 3665 w 3665"/>
                <a:gd name="T3" fmla="*/ 1683 h 1690"/>
                <a:gd name="T4" fmla="*/ 3665 w 3665"/>
                <a:gd name="T5" fmla="*/ 1690 h 1690"/>
                <a:gd name="T6" fmla="*/ 0 w 3665"/>
                <a:gd name="T7" fmla="*/ 1690 h 1690"/>
                <a:gd name="T8" fmla="*/ 0 w 3665"/>
                <a:gd name="T9" fmla="*/ 1683 h 1690"/>
                <a:gd name="T10" fmla="*/ 0 w 3665"/>
                <a:gd name="T11" fmla="*/ 1397 h 1690"/>
                <a:gd name="T12" fmla="*/ 3665 w 3665"/>
                <a:gd name="T13" fmla="*/ 1397 h 1690"/>
                <a:gd name="T14" fmla="*/ 3665 w 3665"/>
                <a:gd name="T15" fmla="*/ 1404 h 1690"/>
                <a:gd name="T16" fmla="*/ 0 w 3665"/>
                <a:gd name="T17" fmla="*/ 1404 h 1690"/>
                <a:gd name="T18" fmla="*/ 0 w 3665"/>
                <a:gd name="T19" fmla="*/ 1397 h 1690"/>
                <a:gd name="T20" fmla="*/ 0 w 3665"/>
                <a:gd name="T21" fmla="*/ 1119 h 1690"/>
                <a:gd name="T22" fmla="*/ 3665 w 3665"/>
                <a:gd name="T23" fmla="*/ 1119 h 1690"/>
                <a:gd name="T24" fmla="*/ 3665 w 3665"/>
                <a:gd name="T25" fmla="*/ 1126 h 1690"/>
                <a:gd name="T26" fmla="*/ 0 w 3665"/>
                <a:gd name="T27" fmla="*/ 1126 h 1690"/>
                <a:gd name="T28" fmla="*/ 0 w 3665"/>
                <a:gd name="T29" fmla="*/ 1119 h 1690"/>
                <a:gd name="T30" fmla="*/ 0 w 3665"/>
                <a:gd name="T31" fmla="*/ 841 h 1690"/>
                <a:gd name="T32" fmla="*/ 3665 w 3665"/>
                <a:gd name="T33" fmla="*/ 841 h 1690"/>
                <a:gd name="T34" fmla="*/ 3665 w 3665"/>
                <a:gd name="T35" fmla="*/ 848 h 1690"/>
                <a:gd name="T36" fmla="*/ 0 w 3665"/>
                <a:gd name="T37" fmla="*/ 848 h 1690"/>
                <a:gd name="T38" fmla="*/ 0 w 3665"/>
                <a:gd name="T39" fmla="*/ 841 h 1690"/>
                <a:gd name="T40" fmla="*/ 0 w 3665"/>
                <a:gd name="T41" fmla="*/ 563 h 1690"/>
                <a:gd name="T42" fmla="*/ 3665 w 3665"/>
                <a:gd name="T43" fmla="*/ 563 h 1690"/>
                <a:gd name="T44" fmla="*/ 3665 w 3665"/>
                <a:gd name="T45" fmla="*/ 570 h 1690"/>
                <a:gd name="T46" fmla="*/ 0 w 3665"/>
                <a:gd name="T47" fmla="*/ 570 h 1690"/>
                <a:gd name="T48" fmla="*/ 0 w 3665"/>
                <a:gd name="T49" fmla="*/ 563 h 1690"/>
                <a:gd name="T50" fmla="*/ 0 w 3665"/>
                <a:gd name="T51" fmla="*/ 278 h 1690"/>
                <a:gd name="T52" fmla="*/ 3665 w 3665"/>
                <a:gd name="T53" fmla="*/ 278 h 1690"/>
                <a:gd name="T54" fmla="*/ 3665 w 3665"/>
                <a:gd name="T55" fmla="*/ 285 h 1690"/>
                <a:gd name="T56" fmla="*/ 0 w 3665"/>
                <a:gd name="T57" fmla="*/ 285 h 1690"/>
                <a:gd name="T58" fmla="*/ 0 w 3665"/>
                <a:gd name="T59" fmla="*/ 278 h 1690"/>
                <a:gd name="T60" fmla="*/ 0 w 3665"/>
                <a:gd name="T61" fmla="*/ 0 h 1690"/>
                <a:gd name="T62" fmla="*/ 3665 w 3665"/>
                <a:gd name="T63" fmla="*/ 0 h 1690"/>
                <a:gd name="T64" fmla="*/ 3665 w 3665"/>
                <a:gd name="T65" fmla="*/ 7 h 1690"/>
                <a:gd name="T66" fmla="*/ 0 w 3665"/>
                <a:gd name="T67" fmla="*/ 7 h 1690"/>
                <a:gd name="T68" fmla="*/ 0 w 3665"/>
                <a:gd name="T69" fmla="*/ 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5" h="1690">
                  <a:moveTo>
                    <a:pt x="0" y="1683"/>
                  </a:moveTo>
                  <a:lnTo>
                    <a:pt x="3665" y="1683"/>
                  </a:lnTo>
                  <a:lnTo>
                    <a:pt x="3665" y="1690"/>
                  </a:lnTo>
                  <a:lnTo>
                    <a:pt x="0" y="1690"/>
                  </a:lnTo>
                  <a:lnTo>
                    <a:pt x="0" y="1683"/>
                  </a:lnTo>
                  <a:close/>
                  <a:moveTo>
                    <a:pt x="0" y="1397"/>
                  </a:moveTo>
                  <a:lnTo>
                    <a:pt x="3665" y="1397"/>
                  </a:lnTo>
                  <a:lnTo>
                    <a:pt x="3665" y="1404"/>
                  </a:lnTo>
                  <a:lnTo>
                    <a:pt x="0" y="1404"/>
                  </a:lnTo>
                  <a:lnTo>
                    <a:pt x="0" y="1397"/>
                  </a:lnTo>
                  <a:close/>
                  <a:moveTo>
                    <a:pt x="0" y="1119"/>
                  </a:moveTo>
                  <a:lnTo>
                    <a:pt x="3665" y="1119"/>
                  </a:lnTo>
                  <a:lnTo>
                    <a:pt x="3665" y="1126"/>
                  </a:lnTo>
                  <a:lnTo>
                    <a:pt x="0" y="1126"/>
                  </a:lnTo>
                  <a:lnTo>
                    <a:pt x="0" y="1119"/>
                  </a:lnTo>
                  <a:close/>
                  <a:moveTo>
                    <a:pt x="0" y="841"/>
                  </a:moveTo>
                  <a:lnTo>
                    <a:pt x="3665" y="841"/>
                  </a:lnTo>
                  <a:lnTo>
                    <a:pt x="3665" y="848"/>
                  </a:lnTo>
                  <a:lnTo>
                    <a:pt x="0" y="848"/>
                  </a:lnTo>
                  <a:lnTo>
                    <a:pt x="0" y="841"/>
                  </a:lnTo>
                  <a:close/>
                  <a:moveTo>
                    <a:pt x="0" y="563"/>
                  </a:moveTo>
                  <a:lnTo>
                    <a:pt x="3665" y="563"/>
                  </a:lnTo>
                  <a:lnTo>
                    <a:pt x="3665" y="570"/>
                  </a:lnTo>
                  <a:lnTo>
                    <a:pt x="0" y="570"/>
                  </a:lnTo>
                  <a:lnTo>
                    <a:pt x="0" y="563"/>
                  </a:lnTo>
                  <a:close/>
                  <a:moveTo>
                    <a:pt x="0" y="278"/>
                  </a:moveTo>
                  <a:lnTo>
                    <a:pt x="3665" y="278"/>
                  </a:lnTo>
                  <a:lnTo>
                    <a:pt x="3665" y="285"/>
                  </a:lnTo>
                  <a:lnTo>
                    <a:pt x="0" y="285"/>
                  </a:lnTo>
                  <a:lnTo>
                    <a:pt x="0" y="278"/>
                  </a:lnTo>
                  <a:close/>
                  <a:moveTo>
                    <a:pt x="0" y="0"/>
                  </a:moveTo>
                  <a:lnTo>
                    <a:pt x="3665" y="0"/>
                  </a:lnTo>
                  <a:lnTo>
                    <a:pt x="366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394" y="2979"/>
              <a:ext cx="912" cy="343"/>
            </a:xfrm>
            <a:custGeom>
              <a:avLst/>
              <a:gdLst>
                <a:gd name="T0" fmla="*/ 0 w 912"/>
                <a:gd name="T1" fmla="*/ 0 h 343"/>
                <a:gd name="T2" fmla="*/ 149 w 912"/>
                <a:gd name="T3" fmla="*/ 0 h 343"/>
                <a:gd name="T4" fmla="*/ 149 w 912"/>
                <a:gd name="T5" fmla="*/ 343 h 343"/>
                <a:gd name="T6" fmla="*/ 0 w 912"/>
                <a:gd name="T7" fmla="*/ 343 h 343"/>
                <a:gd name="T8" fmla="*/ 0 w 912"/>
                <a:gd name="T9" fmla="*/ 0 h 343"/>
                <a:gd name="T10" fmla="*/ 149 w 912"/>
                <a:gd name="T11" fmla="*/ 0 h 343"/>
                <a:gd name="T12" fmla="*/ 299 w 912"/>
                <a:gd name="T13" fmla="*/ 0 h 343"/>
                <a:gd name="T14" fmla="*/ 299 w 912"/>
                <a:gd name="T15" fmla="*/ 343 h 343"/>
                <a:gd name="T16" fmla="*/ 149 w 912"/>
                <a:gd name="T17" fmla="*/ 343 h 343"/>
                <a:gd name="T18" fmla="*/ 149 w 912"/>
                <a:gd name="T19" fmla="*/ 0 h 343"/>
                <a:gd name="T20" fmla="*/ 299 w 912"/>
                <a:gd name="T21" fmla="*/ 0 h 343"/>
                <a:gd name="T22" fmla="*/ 456 w 912"/>
                <a:gd name="T23" fmla="*/ 0 h 343"/>
                <a:gd name="T24" fmla="*/ 456 w 912"/>
                <a:gd name="T25" fmla="*/ 343 h 343"/>
                <a:gd name="T26" fmla="*/ 299 w 912"/>
                <a:gd name="T27" fmla="*/ 343 h 343"/>
                <a:gd name="T28" fmla="*/ 299 w 912"/>
                <a:gd name="T29" fmla="*/ 0 h 343"/>
                <a:gd name="T30" fmla="*/ 456 w 912"/>
                <a:gd name="T31" fmla="*/ 0 h 343"/>
                <a:gd name="T32" fmla="*/ 606 w 912"/>
                <a:gd name="T33" fmla="*/ 0 h 343"/>
                <a:gd name="T34" fmla="*/ 606 w 912"/>
                <a:gd name="T35" fmla="*/ 343 h 343"/>
                <a:gd name="T36" fmla="*/ 456 w 912"/>
                <a:gd name="T37" fmla="*/ 343 h 343"/>
                <a:gd name="T38" fmla="*/ 456 w 912"/>
                <a:gd name="T39" fmla="*/ 0 h 343"/>
                <a:gd name="T40" fmla="*/ 606 w 912"/>
                <a:gd name="T41" fmla="*/ 0 h 343"/>
                <a:gd name="T42" fmla="*/ 763 w 912"/>
                <a:gd name="T43" fmla="*/ 0 h 343"/>
                <a:gd name="T44" fmla="*/ 763 w 912"/>
                <a:gd name="T45" fmla="*/ 343 h 343"/>
                <a:gd name="T46" fmla="*/ 606 w 912"/>
                <a:gd name="T47" fmla="*/ 343 h 343"/>
                <a:gd name="T48" fmla="*/ 606 w 912"/>
                <a:gd name="T49" fmla="*/ 0 h 343"/>
                <a:gd name="T50" fmla="*/ 763 w 912"/>
                <a:gd name="T51" fmla="*/ 0 h 343"/>
                <a:gd name="T52" fmla="*/ 912 w 912"/>
                <a:gd name="T53" fmla="*/ 0 h 343"/>
                <a:gd name="T54" fmla="*/ 912 w 912"/>
                <a:gd name="T55" fmla="*/ 343 h 343"/>
                <a:gd name="T56" fmla="*/ 763 w 912"/>
                <a:gd name="T57" fmla="*/ 343 h 343"/>
                <a:gd name="T58" fmla="*/ 763 w 912"/>
                <a:gd name="T5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343">
                  <a:moveTo>
                    <a:pt x="0" y="0"/>
                  </a:moveTo>
                  <a:lnTo>
                    <a:pt x="149" y="0"/>
                  </a:lnTo>
                  <a:lnTo>
                    <a:pt x="149" y="343"/>
                  </a:lnTo>
                  <a:lnTo>
                    <a:pt x="0" y="343"/>
                  </a:lnTo>
                  <a:lnTo>
                    <a:pt x="0" y="0"/>
                  </a:lnTo>
                  <a:close/>
                  <a:moveTo>
                    <a:pt x="149" y="0"/>
                  </a:moveTo>
                  <a:lnTo>
                    <a:pt x="299" y="0"/>
                  </a:lnTo>
                  <a:lnTo>
                    <a:pt x="299" y="343"/>
                  </a:lnTo>
                  <a:lnTo>
                    <a:pt x="149" y="343"/>
                  </a:lnTo>
                  <a:lnTo>
                    <a:pt x="149" y="0"/>
                  </a:lnTo>
                  <a:close/>
                  <a:moveTo>
                    <a:pt x="299" y="0"/>
                  </a:moveTo>
                  <a:lnTo>
                    <a:pt x="456" y="0"/>
                  </a:lnTo>
                  <a:lnTo>
                    <a:pt x="456" y="343"/>
                  </a:lnTo>
                  <a:lnTo>
                    <a:pt x="299" y="343"/>
                  </a:lnTo>
                  <a:lnTo>
                    <a:pt x="299" y="0"/>
                  </a:lnTo>
                  <a:close/>
                  <a:moveTo>
                    <a:pt x="456" y="0"/>
                  </a:moveTo>
                  <a:lnTo>
                    <a:pt x="606" y="0"/>
                  </a:lnTo>
                  <a:lnTo>
                    <a:pt x="606" y="343"/>
                  </a:lnTo>
                  <a:lnTo>
                    <a:pt x="456" y="343"/>
                  </a:lnTo>
                  <a:lnTo>
                    <a:pt x="456" y="0"/>
                  </a:lnTo>
                  <a:close/>
                  <a:moveTo>
                    <a:pt x="606" y="0"/>
                  </a:moveTo>
                  <a:lnTo>
                    <a:pt x="763" y="0"/>
                  </a:lnTo>
                  <a:lnTo>
                    <a:pt x="763" y="343"/>
                  </a:lnTo>
                  <a:lnTo>
                    <a:pt x="606" y="343"/>
                  </a:lnTo>
                  <a:lnTo>
                    <a:pt x="606" y="0"/>
                  </a:lnTo>
                  <a:close/>
                  <a:moveTo>
                    <a:pt x="763" y="0"/>
                  </a:moveTo>
                  <a:lnTo>
                    <a:pt x="912" y="0"/>
                  </a:lnTo>
                  <a:lnTo>
                    <a:pt x="912" y="343"/>
                  </a:lnTo>
                  <a:lnTo>
                    <a:pt x="763" y="34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2394" y="2979"/>
              <a:ext cx="912" cy="343"/>
            </a:xfrm>
            <a:custGeom>
              <a:avLst/>
              <a:gdLst>
                <a:gd name="T0" fmla="*/ 0 w 912"/>
                <a:gd name="T1" fmla="*/ 0 h 343"/>
                <a:gd name="T2" fmla="*/ 149 w 912"/>
                <a:gd name="T3" fmla="*/ 0 h 343"/>
                <a:gd name="T4" fmla="*/ 149 w 912"/>
                <a:gd name="T5" fmla="*/ 343 h 343"/>
                <a:gd name="T6" fmla="*/ 0 w 912"/>
                <a:gd name="T7" fmla="*/ 343 h 343"/>
                <a:gd name="T8" fmla="*/ 0 w 912"/>
                <a:gd name="T9" fmla="*/ 0 h 343"/>
                <a:gd name="T10" fmla="*/ 149 w 912"/>
                <a:gd name="T11" fmla="*/ 0 h 343"/>
                <a:gd name="T12" fmla="*/ 299 w 912"/>
                <a:gd name="T13" fmla="*/ 0 h 343"/>
                <a:gd name="T14" fmla="*/ 299 w 912"/>
                <a:gd name="T15" fmla="*/ 343 h 343"/>
                <a:gd name="T16" fmla="*/ 149 w 912"/>
                <a:gd name="T17" fmla="*/ 343 h 343"/>
                <a:gd name="T18" fmla="*/ 149 w 912"/>
                <a:gd name="T19" fmla="*/ 0 h 343"/>
                <a:gd name="T20" fmla="*/ 299 w 912"/>
                <a:gd name="T21" fmla="*/ 0 h 343"/>
                <a:gd name="T22" fmla="*/ 456 w 912"/>
                <a:gd name="T23" fmla="*/ 0 h 343"/>
                <a:gd name="T24" fmla="*/ 456 w 912"/>
                <a:gd name="T25" fmla="*/ 343 h 343"/>
                <a:gd name="T26" fmla="*/ 299 w 912"/>
                <a:gd name="T27" fmla="*/ 343 h 343"/>
                <a:gd name="T28" fmla="*/ 299 w 912"/>
                <a:gd name="T29" fmla="*/ 0 h 343"/>
                <a:gd name="T30" fmla="*/ 456 w 912"/>
                <a:gd name="T31" fmla="*/ 0 h 343"/>
                <a:gd name="T32" fmla="*/ 606 w 912"/>
                <a:gd name="T33" fmla="*/ 0 h 343"/>
                <a:gd name="T34" fmla="*/ 606 w 912"/>
                <a:gd name="T35" fmla="*/ 343 h 343"/>
                <a:gd name="T36" fmla="*/ 456 w 912"/>
                <a:gd name="T37" fmla="*/ 343 h 343"/>
                <a:gd name="T38" fmla="*/ 456 w 912"/>
                <a:gd name="T39" fmla="*/ 0 h 343"/>
                <a:gd name="T40" fmla="*/ 606 w 912"/>
                <a:gd name="T41" fmla="*/ 0 h 343"/>
                <a:gd name="T42" fmla="*/ 763 w 912"/>
                <a:gd name="T43" fmla="*/ 0 h 343"/>
                <a:gd name="T44" fmla="*/ 763 w 912"/>
                <a:gd name="T45" fmla="*/ 343 h 343"/>
                <a:gd name="T46" fmla="*/ 606 w 912"/>
                <a:gd name="T47" fmla="*/ 343 h 343"/>
                <a:gd name="T48" fmla="*/ 606 w 912"/>
                <a:gd name="T49" fmla="*/ 0 h 343"/>
                <a:gd name="T50" fmla="*/ 763 w 912"/>
                <a:gd name="T51" fmla="*/ 0 h 343"/>
                <a:gd name="T52" fmla="*/ 912 w 912"/>
                <a:gd name="T53" fmla="*/ 0 h 343"/>
                <a:gd name="T54" fmla="*/ 912 w 912"/>
                <a:gd name="T55" fmla="*/ 343 h 343"/>
                <a:gd name="T56" fmla="*/ 763 w 912"/>
                <a:gd name="T57" fmla="*/ 343 h 343"/>
                <a:gd name="T58" fmla="*/ 763 w 912"/>
                <a:gd name="T5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343">
                  <a:moveTo>
                    <a:pt x="0" y="0"/>
                  </a:moveTo>
                  <a:lnTo>
                    <a:pt x="149" y="0"/>
                  </a:lnTo>
                  <a:lnTo>
                    <a:pt x="149" y="343"/>
                  </a:lnTo>
                  <a:lnTo>
                    <a:pt x="0" y="343"/>
                  </a:lnTo>
                  <a:lnTo>
                    <a:pt x="0" y="0"/>
                  </a:lnTo>
                  <a:close/>
                  <a:moveTo>
                    <a:pt x="149" y="0"/>
                  </a:moveTo>
                  <a:lnTo>
                    <a:pt x="299" y="0"/>
                  </a:lnTo>
                  <a:lnTo>
                    <a:pt x="299" y="343"/>
                  </a:lnTo>
                  <a:lnTo>
                    <a:pt x="149" y="343"/>
                  </a:lnTo>
                  <a:lnTo>
                    <a:pt x="149" y="0"/>
                  </a:lnTo>
                  <a:close/>
                  <a:moveTo>
                    <a:pt x="299" y="0"/>
                  </a:moveTo>
                  <a:lnTo>
                    <a:pt x="456" y="0"/>
                  </a:lnTo>
                  <a:lnTo>
                    <a:pt x="456" y="343"/>
                  </a:lnTo>
                  <a:lnTo>
                    <a:pt x="299" y="343"/>
                  </a:lnTo>
                  <a:lnTo>
                    <a:pt x="299" y="0"/>
                  </a:lnTo>
                  <a:close/>
                  <a:moveTo>
                    <a:pt x="456" y="0"/>
                  </a:moveTo>
                  <a:lnTo>
                    <a:pt x="606" y="0"/>
                  </a:lnTo>
                  <a:lnTo>
                    <a:pt x="606" y="343"/>
                  </a:lnTo>
                  <a:lnTo>
                    <a:pt x="456" y="343"/>
                  </a:lnTo>
                  <a:lnTo>
                    <a:pt x="456" y="0"/>
                  </a:lnTo>
                  <a:close/>
                  <a:moveTo>
                    <a:pt x="606" y="0"/>
                  </a:moveTo>
                  <a:lnTo>
                    <a:pt x="763" y="0"/>
                  </a:lnTo>
                  <a:lnTo>
                    <a:pt x="763" y="343"/>
                  </a:lnTo>
                  <a:lnTo>
                    <a:pt x="606" y="343"/>
                  </a:lnTo>
                  <a:lnTo>
                    <a:pt x="606" y="0"/>
                  </a:lnTo>
                  <a:close/>
                  <a:moveTo>
                    <a:pt x="763" y="0"/>
                  </a:moveTo>
                  <a:lnTo>
                    <a:pt x="912" y="0"/>
                  </a:lnTo>
                  <a:lnTo>
                    <a:pt x="912" y="343"/>
                  </a:lnTo>
                  <a:lnTo>
                    <a:pt x="763" y="34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394" y="1488"/>
              <a:ext cx="912" cy="1834"/>
            </a:xfrm>
            <a:custGeom>
              <a:avLst/>
              <a:gdLst>
                <a:gd name="T0" fmla="*/ 0 w 912"/>
                <a:gd name="T1" fmla="*/ 0 h 343"/>
                <a:gd name="T2" fmla="*/ 149 w 912"/>
                <a:gd name="T3" fmla="*/ 0 h 343"/>
                <a:gd name="T4" fmla="*/ 149 w 912"/>
                <a:gd name="T5" fmla="*/ 343 h 343"/>
                <a:gd name="T6" fmla="*/ 0 w 912"/>
                <a:gd name="T7" fmla="*/ 343 h 343"/>
                <a:gd name="T8" fmla="*/ 0 w 912"/>
                <a:gd name="T9" fmla="*/ 0 h 343"/>
                <a:gd name="T10" fmla="*/ 149 w 912"/>
                <a:gd name="T11" fmla="*/ 0 h 343"/>
                <a:gd name="T12" fmla="*/ 299 w 912"/>
                <a:gd name="T13" fmla="*/ 0 h 343"/>
                <a:gd name="T14" fmla="*/ 299 w 912"/>
                <a:gd name="T15" fmla="*/ 343 h 343"/>
                <a:gd name="T16" fmla="*/ 149 w 912"/>
                <a:gd name="T17" fmla="*/ 343 h 343"/>
                <a:gd name="T18" fmla="*/ 149 w 912"/>
                <a:gd name="T19" fmla="*/ 0 h 343"/>
                <a:gd name="T20" fmla="*/ 299 w 912"/>
                <a:gd name="T21" fmla="*/ 0 h 343"/>
                <a:gd name="T22" fmla="*/ 456 w 912"/>
                <a:gd name="T23" fmla="*/ 0 h 343"/>
                <a:gd name="T24" fmla="*/ 456 w 912"/>
                <a:gd name="T25" fmla="*/ 343 h 343"/>
                <a:gd name="T26" fmla="*/ 299 w 912"/>
                <a:gd name="T27" fmla="*/ 343 h 343"/>
                <a:gd name="T28" fmla="*/ 299 w 912"/>
                <a:gd name="T29" fmla="*/ 0 h 343"/>
                <a:gd name="T30" fmla="*/ 456 w 912"/>
                <a:gd name="T31" fmla="*/ 0 h 343"/>
                <a:gd name="T32" fmla="*/ 606 w 912"/>
                <a:gd name="T33" fmla="*/ 0 h 343"/>
                <a:gd name="T34" fmla="*/ 606 w 912"/>
                <a:gd name="T35" fmla="*/ 343 h 343"/>
                <a:gd name="T36" fmla="*/ 456 w 912"/>
                <a:gd name="T37" fmla="*/ 343 h 343"/>
                <a:gd name="T38" fmla="*/ 456 w 912"/>
                <a:gd name="T39" fmla="*/ 0 h 343"/>
                <a:gd name="T40" fmla="*/ 606 w 912"/>
                <a:gd name="T41" fmla="*/ 0 h 343"/>
                <a:gd name="T42" fmla="*/ 763 w 912"/>
                <a:gd name="T43" fmla="*/ 0 h 343"/>
                <a:gd name="T44" fmla="*/ 763 w 912"/>
                <a:gd name="T45" fmla="*/ 343 h 343"/>
                <a:gd name="T46" fmla="*/ 606 w 912"/>
                <a:gd name="T47" fmla="*/ 343 h 343"/>
                <a:gd name="T48" fmla="*/ 606 w 912"/>
                <a:gd name="T49" fmla="*/ 0 h 343"/>
                <a:gd name="T50" fmla="*/ 763 w 912"/>
                <a:gd name="T51" fmla="*/ 0 h 343"/>
                <a:gd name="T52" fmla="*/ 912 w 912"/>
                <a:gd name="T53" fmla="*/ 0 h 343"/>
                <a:gd name="T54" fmla="*/ 912 w 912"/>
                <a:gd name="T55" fmla="*/ 343 h 343"/>
                <a:gd name="T56" fmla="*/ 763 w 912"/>
                <a:gd name="T57" fmla="*/ 343 h 343"/>
                <a:gd name="T58" fmla="*/ 763 w 912"/>
                <a:gd name="T5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343">
                  <a:moveTo>
                    <a:pt x="0" y="0"/>
                  </a:moveTo>
                  <a:lnTo>
                    <a:pt x="149" y="0"/>
                  </a:lnTo>
                  <a:lnTo>
                    <a:pt x="149" y="343"/>
                  </a:lnTo>
                  <a:lnTo>
                    <a:pt x="0" y="343"/>
                  </a:lnTo>
                  <a:lnTo>
                    <a:pt x="0" y="0"/>
                  </a:lnTo>
                  <a:close/>
                  <a:moveTo>
                    <a:pt x="149" y="0"/>
                  </a:moveTo>
                  <a:lnTo>
                    <a:pt x="299" y="0"/>
                  </a:lnTo>
                  <a:lnTo>
                    <a:pt x="299" y="343"/>
                  </a:lnTo>
                  <a:lnTo>
                    <a:pt x="149" y="343"/>
                  </a:lnTo>
                  <a:lnTo>
                    <a:pt x="149" y="0"/>
                  </a:lnTo>
                  <a:close/>
                  <a:moveTo>
                    <a:pt x="299" y="0"/>
                  </a:moveTo>
                  <a:lnTo>
                    <a:pt x="456" y="0"/>
                  </a:lnTo>
                  <a:lnTo>
                    <a:pt x="456" y="343"/>
                  </a:lnTo>
                  <a:lnTo>
                    <a:pt x="299" y="343"/>
                  </a:lnTo>
                  <a:lnTo>
                    <a:pt x="299" y="0"/>
                  </a:lnTo>
                  <a:close/>
                  <a:moveTo>
                    <a:pt x="456" y="0"/>
                  </a:moveTo>
                  <a:lnTo>
                    <a:pt x="606" y="0"/>
                  </a:lnTo>
                  <a:lnTo>
                    <a:pt x="606" y="343"/>
                  </a:lnTo>
                  <a:lnTo>
                    <a:pt x="456" y="343"/>
                  </a:lnTo>
                  <a:lnTo>
                    <a:pt x="456" y="0"/>
                  </a:lnTo>
                  <a:close/>
                  <a:moveTo>
                    <a:pt x="606" y="0"/>
                  </a:moveTo>
                  <a:lnTo>
                    <a:pt x="763" y="0"/>
                  </a:lnTo>
                  <a:lnTo>
                    <a:pt x="763" y="343"/>
                  </a:lnTo>
                  <a:lnTo>
                    <a:pt x="606" y="343"/>
                  </a:lnTo>
                  <a:lnTo>
                    <a:pt x="606" y="0"/>
                  </a:lnTo>
                  <a:close/>
                  <a:moveTo>
                    <a:pt x="763" y="0"/>
                  </a:moveTo>
                  <a:lnTo>
                    <a:pt x="912" y="0"/>
                  </a:lnTo>
                  <a:lnTo>
                    <a:pt x="912" y="343"/>
                  </a:lnTo>
                  <a:lnTo>
                    <a:pt x="763" y="34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561" y="3168"/>
              <a:ext cx="3665" cy="155"/>
            </a:xfrm>
            <a:custGeom>
              <a:avLst/>
              <a:gdLst>
                <a:gd name="T0" fmla="*/ 150 w 3665"/>
                <a:gd name="T1" fmla="*/ 0 h 186"/>
                <a:gd name="T2" fmla="*/ 0 w 3665"/>
                <a:gd name="T3" fmla="*/ 186 h 186"/>
                <a:gd name="T4" fmla="*/ 150 w 3665"/>
                <a:gd name="T5" fmla="*/ 0 h 186"/>
                <a:gd name="T6" fmla="*/ 300 w 3665"/>
                <a:gd name="T7" fmla="*/ 186 h 186"/>
                <a:gd name="T8" fmla="*/ 150 w 3665"/>
                <a:gd name="T9" fmla="*/ 0 h 186"/>
                <a:gd name="T10" fmla="*/ 456 w 3665"/>
                <a:gd name="T11" fmla="*/ 0 h 186"/>
                <a:gd name="T12" fmla="*/ 300 w 3665"/>
                <a:gd name="T13" fmla="*/ 186 h 186"/>
                <a:gd name="T14" fmla="*/ 456 w 3665"/>
                <a:gd name="T15" fmla="*/ 0 h 186"/>
                <a:gd name="T16" fmla="*/ 606 w 3665"/>
                <a:gd name="T17" fmla="*/ 186 h 186"/>
                <a:gd name="T18" fmla="*/ 456 w 3665"/>
                <a:gd name="T19" fmla="*/ 0 h 186"/>
                <a:gd name="T20" fmla="*/ 763 w 3665"/>
                <a:gd name="T21" fmla="*/ 0 h 186"/>
                <a:gd name="T22" fmla="*/ 606 w 3665"/>
                <a:gd name="T23" fmla="*/ 186 h 186"/>
                <a:gd name="T24" fmla="*/ 763 w 3665"/>
                <a:gd name="T25" fmla="*/ 0 h 186"/>
                <a:gd name="T26" fmla="*/ 913 w 3665"/>
                <a:gd name="T27" fmla="*/ 186 h 186"/>
                <a:gd name="T28" fmla="*/ 763 w 3665"/>
                <a:gd name="T29" fmla="*/ 0 h 186"/>
                <a:gd name="T30" fmla="*/ 1063 w 3665"/>
                <a:gd name="T31" fmla="*/ 0 h 186"/>
                <a:gd name="T32" fmla="*/ 913 w 3665"/>
                <a:gd name="T33" fmla="*/ 186 h 186"/>
                <a:gd name="T34" fmla="*/ 1063 w 3665"/>
                <a:gd name="T35" fmla="*/ 0 h 186"/>
                <a:gd name="T36" fmla="*/ 1219 w 3665"/>
                <a:gd name="T37" fmla="*/ 186 h 186"/>
                <a:gd name="T38" fmla="*/ 1063 w 3665"/>
                <a:gd name="T39" fmla="*/ 0 h 186"/>
                <a:gd name="T40" fmla="*/ 1369 w 3665"/>
                <a:gd name="T41" fmla="*/ 0 h 186"/>
                <a:gd name="T42" fmla="*/ 1219 w 3665"/>
                <a:gd name="T43" fmla="*/ 186 h 186"/>
                <a:gd name="T44" fmla="*/ 1369 w 3665"/>
                <a:gd name="T45" fmla="*/ 0 h 186"/>
                <a:gd name="T46" fmla="*/ 1526 w 3665"/>
                <a:gd name="T47" fmla="*/ 186 h 186"/>
                <a:gd name="T48" fmla="*/ 1369 w 3665"/>
                <a:gd name="T49" fmla="*/ 0 h 186"/>
                <a:gd name="T50" fmla="*/ 1676 w 3665"/>
                <a:gd name="T51" fmla="*/ 0 h 186"/>
                <a:gd name="T52" fmla="*/ 1526 w 3665"/>
                <a:gd name="T53" fmla="*/ 186 h 186"/>
                <a:gd name="T54" fmla="*/ 1676 w 3665"/>
                <a:gd name="T55" fmla="*/ 0 h 186"/>
                <a:gd name="T56" fmla="*/ 1833 w 3665"/>
                <a:gd name="T57" fmla="*/ 186 h 186"/>
                <a:gd name="T58" fmla="*/ 1676 w 3665"/>
                <a:gd name="T59" fmla="*/ 0 h 186"/>
                <a:gd name="T60" fmla="*/ 2902 w 3665"/>
                <a:gd name="T61" fmla="*/ 0 h 186"/>
                <a:gd name="T62" fmla="*/ 2745 w 3665"/>
                <a:gd name="T63" fmla="*/ 186 h 186"/>
                <a:gd name="T64" fmla="*/ 2902 w 3665"/>
                <a:gd name="T65" fmla="*/ 0 h 186"/>
                <a:gd name="T66" fmla="*/ 3052 w 3665"/>
                <a:gd name="T67" fmla="*/ 186 h 186"/>
                <a:gd name="T68" fmla="*/ 2902 w 3665"/>
                <a:gd name="T69" fmla="*/ 0 h 186"/>
                <a:gd name="T70" fmla="*/ 3202 w 3665"/>
                <a:gd name="T71" fmla="*/ 0 h 186"/>
                <a:gd name="T72" fmla="*/ 3052 w 3665"/>
                <a:gd name="T73" fmla="*/ 186 h 186"/>
                <a:gd name="T74" fmla="*/ 3202 w 3665"/>
                <a:gd name="T75" fmla="*/ 0 h 186"/>
                <a:gd name="T76" fmla="*/ 3358 w 3665"/>
                <a:gd name="T77" fmla="*/ 186 h 186"/>
                <a:gd name="T78" fmla="*/ 3202 w 3665"/>
                <a:gd name="T79" fmla="*/ 0 h 186"/>
                <a:gd name="T80" fmla="*/ 3508 w 3665"/>
                <a:gd name="T81" fmla="*/ 0 h 186"/>
                <a:gd name="T82" fmla="*/ 3358 w 3665"/>
                <a:gd name="T83" fmla="*/ 186 h 186"/>
                <a:gd name="T84" fmla="*/ 3508 w 3665"/>
                <a:gd name="T85" fmla="*/ 0 h 186"/>
                <a:gd name="T86" fmla="*/ 3665 w 3665"/>
                <a:gd name="T87" fmla="*/ 186 h 186"/>
                <a:gd name="T88" fmla="*/ 3508 w 3665"/>
                <a:gd name="T8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5" h="186">
                  <a:moveTo>
                    <a:pt x="0" y="0"/>
                  </a:moveTo>
                  <a:lnTo>
                    <a:pt x="150" y="0"/>
                  </a:lnTo>
                  <a:lnTo>
                    <a:pt x="150" y="186"/>
                  </a:lnTo>
                  <a:lnTo>
                    <a:pt x="0" y="186"/>
                  </a:lnTo>
                  <a:lnTo>
                    <a:pt x="0" y="0"/>
                  </a:lnTo>
                  <a:close/>
                  <a:moveTo>
                    <a:pt x="150" y="0"/>
                  </a:moveTo>
                  <a:lnTo>
                    <a:pt x="300" y="0"/>
                  </a:lnTo>
                  <a:lnTo>
                    <a:pt x="300" y="186"/>
                  </a:lnTo>
                  <a:lnTo>
                    <a:pt x="150" y="186"/>
                  </a:lnTo>
                  <a:lnTo>
                    <a:pt x="150" y="0"/>
                  </a:lnTo>
                  <a:close/>
                  <a:moveTo>
                    <a:pt x="300" y="0"/>
                  </a:moveTo>
                  <a:lnTo>
                    <a:pt x="456" y="0"/>
                  </a:lnTo>
                  <a:lnTo>
                    <a:pt x="456" y="186"/>
                  </a:lnTo>
                  <a:lnTo>
                    <a:pt x="300" y="186"/>
                  </a:lnTo>
                  <a:lnTo>
                    <a:pt x="300" y="0"/>
                  </a:lnTo>
                  <a:close/>
                  <a:moveTo>
                    <a:pt x="456" y="0"/>
                  </a:moveTo>
                  <a:lnTo>
                    <a:pt x="606" y="0"/>
                  </a:lnTo>
                  <a:lnTo>
                    <a:pt x="606" y="186"/>
                  </a:lnTo>
                  <a:lnTo>
                    <a:pt x="456" y="186"/>
                  </a:lnTo>
                  <a:lnTo>
                    <a:pt x="456" y="0"/>
                  </a:lnTo>
                  <a:close/>
                  <a:moveTo>
                    <a:pt x="606" y="0"/>
                  </a:moveTo>
                  <a:lnTo>
                    <a:pt x="763" y="0"/>
                  </a:lnTo>
                  <a:lnTo>
                    <a:pt x="763" y="186"/>
                  </a:lnTo>
                  <a:lnTo>
                    <a:pt x="606" y="186"/>
                  </a:lnTo>
                  <a:lnTo>
                    <a:pt x="606" y="0"/>
                  </a:lnTo>
                  <a:close/>
                  <a:moveTo>
                    <a:pt x="763" y="0"/>
                  </a:moveTo>
                  <a:lnTo>
                    <a:pt x="913" y="0"/>
                  </a:lnTo>
                  <a:lnTo>
                    <a:pt x="913" y="186"/>
                  </a:lnTo>
                  <a:lnTo>
                    <a:pt x="763" y="186"/>
                  </a:lnTo>
                  <a:lnTo>
                    <a:pt x="763" y="0"/>
                  </a:lnTo>
                  <a:close/>
                  <a:moveTo>
                    <a:pt x="913" y="0"/>
                  </a:moveTo>
                  <a:lnTo>
                    <a:pt x="1063" y="0"/>
                  </a:lnTo>
                  <a:lnTo>
                    <a:pt x="1063" y="186"/>
                  </a:lnTo>
                  <a:lnTo>
                    <a:pt x="913" y="186"/>
                  </a:lnTo>
                  <a:lnTo>
                    <a:pt x="913" y="0"/>
                  </a:lnTo>
                  <a:close/>
                  <a:moveTo>
                    <a:pt x="1063" y="0"/>
                  </a:moveTo>
                  <a:lnTo>
                    <a:pt x="1219" y="0"/>
                  </a:lnTo>
                  <a:lnTo>
                    <a:pt x="1219" y="186"/>
                  </a:lnTo>
                  <a:lnTo>
                    <a:pt x="1063" y="186"/>
                  </a:lnTo>
                  <a:lnTo>
                    <a:pt x="1063" y="0"/>
                  </a:lnTo>
                  <a:close/>
                  <a:moveTo>
                    <a:pt x="1219" y="0"/>
                  </a:moveTo>
                  <a:lnTo>
                    <a:pt x="1369" y="0"/>
                  </a:lnTo>
                  <a:lnTo>
                    <a:pt x="1369" y="186"/>
                  </a:lnTo>
                  <a:lnTo>
                    <a:pt x="1219" y="186"/>
                  </a:lnTo>
                  <a:lnTo>
                    <a:pt x="1219" y="0"/>
                  </a:lnTo>
                  <a:close/>
                  <a:moveTo>
                    <a:pt x="1369" y="0"/>
                  </a:moveTo>
                  <a:lnTo>
                    <a:pt x="1526" y="0"/>
                  </a:lnTo>
                  <a:lnTo>
                    <a:pt x="1526" y="186"/>
                  </a:lnTo>
                  <a:lnTo>
                    <a:pt x="1369" y="186"/>
                  </a:lnTo>
                  <a:lnTo>
                    <a:pt x="1369" y="0"/>
                  </a:lnTo>
                  <a:close/>
                  <a:moveTo>
                    <a:pt x="1526" y="0"/>
                  </a:moveTo>
                  <a:lnTo>
                    <a:pt x="1676" y="0"/>
                  </a:lnTo>
                  <a:lnTo>
                    <a:pt x="1676" y="186"/>
                  </a:lnTo>
                  <a:lnTo>
                    <a:pt x="1526" y="186"/>
                  </a:lnTo>
                  <a:lnTo>
                    <a:pt x="1526" y="0"/>
                  </a:lnTo>
                  <a:close/>
                  <a:moveTo>
                    <a:pt x="1676" y="0"/>
                  </a:moveTo>
                  <a:lnTo>
                    <a:pt x="1833" y="0"/>
                  </a:lnTo>
                  <a:lnTo>
                    <a:pt x="1833" y="186"/>
                  </a:lnTo>
                  <a:lnTo>
                    <a:pt x="1676" y="186"/>
                  </a:lnTo>
                  <a:lnTo>
                    <a:pt x="1676" y="0"/>
                  </a:lnTo>
                  <a:close/>
                  <a:moveTo>
                    <a:pt x="2745" y="0"/>
                  </a:moveTo>
                  <a:lnTo>
                    <a:pt x="2902" y="0"/>
                  </a:lnTo>
                  <a:lnTo>
                    <a:pt x="2902" y="186"/>
                  </a:lnTo>
                  <a:lnTo>
                    <a:pt x="2745" y="186"/>
                  </a:lnTo>
                  <a:lnTo>
                    <a:pt x="2745" y="0"/>
                  </a:lnTo>
                  <a:close/>
                  <a:moveTo>
                    <a:pt x="2902" y="0"/>
                  </a:moveTo>
                  <a:lnTo>
                    <a:pt x="3052" y="0"/>
                  </a:lnTo>
                  <a:lnTo>
                    <a:pt x="3052" y="186"/>
                  </a:lnTo>
                  <a:lnTo>
                    <a:pt x="2902" y="186"/>
                  </a:lnTo>
                  <a:lnTo>
                    <a:pt x="2902" y="0"/>
                  </a:lnTo>
                  <a:close/>
                  <a:moveTo>
                    <a:pt x="3052" y="0"/>
                  </a:moveTo>
                  <a:lnTo>
                    <a:pt x="3202" y="0"/>
                  </a:lnTo>
                  <a:lnTo>
                    <a:pt x="3202" y="186"/>
                  </a:lnTo>
                  <a:lnTo>
                    <a:pt x="3052" y="186"/>
                  </a:lnTo>
                  <a:lnTo>
                    <a:pt x="3052" y="0"/>
                  </a:lnTo>
                  <a:close/>
                  <a:moveTo>
                    <a:pt x="3202" y="0"/>
                  </a:moveTo>
                  <a:lnTo>
                    <a:pt x="3358" y="0"/>
                  </a:lnTo>
                  <a:lnTo>
                    <a:pt x="3358" y="186"/>
                  </a:lnTo>
                  <a:lnTo>
                    <a:pt x="3202" y="186"/>
                  </a:lnTo>
                  <a:lnTo>
                    <a:pt x="3202" y="0"/>
                  </a:lnTo>
                  <a:close/>
                  <a:moveTo>
                    <a:pt x="3358" y="0"/>
                  </a:moveTo>
                  <a:lnTo>
                    <a:pt x="3508" y="0"/>
                  </a:lnTo>
                  <a:lnTo>
                    <a:pt x="3508" y="186"/>
                  </a:lnTo>
                  <a:lnTo>
                    <a:pt x="3358" y="186"/>
                  </a:lnTo>
                  <a:lnTo>
                    <a:pt x="3358" y="0"/>
                  </a:lnTo>
                  <a:close/>
                  <a:moveTo>
                    <a:pt x="3508" y="0"/>
                  </a:moveTo>
                  <a:lnTo>
                    <a:pt x="3665" y="0"/>
                  </a:lnTo>
                  <a:lnTo>
                    <a:pt x="3665" y="186"/>
                  </a:lnTo>
                  <a:lnTo>
                    <a:pt x="3508" y="186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B9C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54" y="1357"/>
              <a:ext cx="7" cy="1961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529" y="1354"/>
              <a:ext cx="29" cy="1968"/>
            </a:xfrm>
            <a:custGeom>
              <a:avLst/>
              <a:gdLst>
                <a:gd name="T0" fmla="*/ 0 w 29"/>
                <a:gd name="T1" fmla="*/ 1961 h 1968"/>
                <a:gd name="T2" fmla="*/ 29 w 29"/>
                <a:gd name="T3" fmla="*/ 1961 h 1968"/>
                <a:gd name="T4" fmla="*/ 29 w 29"/>
                <a:gd name="T5" fmla="*/ 1968 h 1968"/>
                <a:gd name="T6" fmla="*/ 0 w 29"/>
                <a:gd name="T7" fmla="*/ 1968 h 1968"/>
                <a:gd name="T8" fmla="*/ 0 w 29"/>
                <a:gd name="T9" fmla="*/ 1961 h 1968"/>
                <a:gd name="T10" fmla="*/ 0 w 29"/>
                <a:gd name="T11" fmla="*/ 1683 h 1968"/>
                <a:gd name="T12" fmla="*/ 29 w 29"/>
                <a:gd name="T13" fmla="*/ 1683 h 1968"/>
                <a:gd name="T14" fmla="*/ 29 w 29"/>
                <a:gd name="T15" fmla="*/ 1690 h 1968"/>
                <a:gd name="T16" fmla="*/ 0 w 29"/>
                <a:gd name="T17" fmla="*/ 1690 h 1968"/>
                <a:gd name="T18" fmla="*/ 0 w 29"/>
                <a:gd name="T19" fmla="*/ 1683 h 1968"/>
                <a:gd name="T20" fmla="*/ 0 w 29"/>
                <a:gd name="T21" fmla="*/ 1397 h 1968"/>
                <a:gd name="T22" fmla="*/ 29 w 29"/>
                <a:gd name="T23" fmla="*/ 1397 h 1968"/>
                <a:gd name="T24" fmla="*/ 29 w 29"/>
                <a:gd name="T25" fmla="*/ 1404 h 1968"/>
                <a:gd name="T26" fmla="*/ 0 w 29"/>
                <a:gd name="T27" fmla="*/ 1404 h 1968"/>
                <a:gd name="T28" fmla="*/ 0 w 29"/>
                <a:gd name="T29" fmla="*/ 1397 h 1968"/>
                <a:gd name="T30" fmla="*/ 0 w 29"/>
                <a:gd name="T31" fmla="*/ 1119 h 1968"/>
                <a:gd name="T32" fmla="*/ 29 w 29"/>
                <a:gd name="T33" fmla="*/ 1119 h 1968"/>
                <a:gd name="T34" fmla="*/ 29 w 29"/>
                <a:gd name="T35" fmla="*/ 1126 h 1968"/>
                <a:gd name="T36" fmla="*/ 0 w 29"/>
                <a:gd name="T37" fmla="*/ 1126 h 1968"/>
                <a:gd name="T38" fmla="*/ 0 w 29"/>
                <a:gd name="T39" fmla="*/ 1119 h 1968"/>
                <a:gd name="T40" fmla="*/ 0 w 29"/>
                <a:gd name="T41" fmla="*/ 841 h 1968"/>
                <a:gd name="T42" fmla="*/ 29 w 29"/>
                <a:gd name="T43" fmla="*/ 841 h 1968"/>
                <a:gd name="T44" fmla="*/ 29 w 29"/>
                <a:gd name="T45" fmla="*/ 848 h 1968"/>
                <a:gd name="T46" fmla="*/ 0 w 29"/>
                <a:gd name="T47" fmla="*/ 848 h 1968"/>
                <a:gd name="T48" fmla="*/ 0 w 29"/>
                <a:gd name="T49" fmla="*/ 841 h 1968"/>
                <a:gd name="T50" fmla="*/ 0 w 29"/>
                <a:gd name="T51" fmla="*/ 563 h 1968"/>
                <a:gd name="T52" fmla="*/ 29 w 29"/>
                <a:gd name="T53" fmla="*/ 563 h 1968"/>
                <a:gd name="T54" fmla="*/ 29 w 29"/>
                <a:gd name="T55" fmla="*/ 570 h 1968"/>
                <a:gd name="T56" fmla="*/ 0 w 29"/>
                <a:gd name="T57" fmla="*/ 570 h 1968"/>
                <a:gd name="T58" fmla="*/ 0 w 29"/>
                <a:gd name="T59" fmla="*/ 563 h 1968"/>
                <a:gd name="T60" fmla="*/ 0 w 29"/>
                <a:gd name="T61" fmla="*/ 278 h 1968"/>
                <a:gd name="T62" fmla="*/ 29 w 29"/>
                <a:gd name="T63" fmla="*/ 278 h 1968"/>
                <a:gd name="T64" fmla="*/ 29 w 29"/>
                <a:gd name="T65" fmla="*/ 285 h 1968"/>
                <a:gd name="T66" fmla="*/ 0 w 29"/>
                <a:gd name="T67" fmla="*/ 285 h 1968"/>
                <a:gd name="T68" fmla="*/ 0 w 29"/>
                <a:gd name="T69" fmla="*/ 278 h 1968"/>
                <a:gd name="T70" fmla="*/ 0 w 29"/>
                <a:gd name="T71" fmla="*/ 0 h 1968"/>
                <a:gd name="T72" fmla="*/ 29 w 29"/>
                <a:gd name="T73" fmla="*/ 0 h 1968"/>
                <a:gd name="T74" fmla="*/ 29 w 29"/>
                <a:gd name="T75" fmla="*/ 7 h 1968"/>
                <a:gd name="T76" fmla="*/ 0 w 29"/>
                <a:gd name="T77" fmla="*/ 7 h 1968"/>
                <a:gd name="T78" fmla="*/ 0 w 29"/>
                <a:gd name="T7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968">
                  <a:moveTo>
                    <a:pt x="0" y="1961"/>
                  </a:moveTo>
                  <a:lnTo>
                    <a:pt x="29" y="1961"/>
                  </a:lnTo>
                  <a:lnTo>
                    <a:pt x="29" y="1968"/>
                  </a:lnTo>
                  <a:lnTo>
                    <a:pt x="0" y="1968"/>
                  </a:lnTo>
                  <a:lnTo>
                    <a:pt x="0" y="1961"/>
                  </a:lnTo>
                  <a:close/>
                  <a:moveTo>
                    <a:pt x="0" y="1683"/>
                  </a:moveTo>
                  <a:lnTo>
                    <a:pt x="29" y="1683"/>
                  </a:lnTo>
                  <a:lnTo>
                    <a:pt x="29" y="1690"/>
                  </a:lnTo>
                  <a:lnTo>
                    <a:pt x="0" y="1690"/>
                  </a:lnTo>
                  <a:lnTo>
                    <a:pt x="0" y="1683"/>
                  </a:lnTo>
                  <a:close/>
                  <a:moveTo>
                    <a:pt x="0" y="1397"/>
                  </a:moveTo>
                  <a:lnTo>
                    <a:pt x="29" y="1397"/>
                  </a:lnTo>
                  <a:lnTo>
                    <a:pt x="29" y="1404"/>
                  </a:lnTo>
                  <a:lnTo>
                    <a:pt x="0" y="1404"/>
                  </a:lnTo>
                  <a:lnTo>
                    <a:pt x="0" y="1397"/>
                  </a:lnTo>
                  <a:close/>
                  <a:moveTo>
                    <a:pt x="0" y="1119"/>
                  </a:moveTo>
                  <a:lnTo>
                    <a:pt x="29" y="1119"/>
                  </a:lnTo>
                  <a:lnTo>
                    <a:pt x="29" y="1126"/>
                  </a:lnTo>
                  <a:lnTo>
                    <a:pt x="0" y="1126"/>
                  </a:lnTo>
                  <a:lnTo>
                    <a:pt x="0" y="1119"/>
                  </a:lnTo>
                  <a:close/>
                  <a:moveTo>
                    <a:pt x="0" y="841"/>
                  </a:moveTo>
                  <a:lnTo>
                    <a:pt x="29" y="841"/>
                  </a:lnTo>
                  <a:lnTo>
                    <a:pt x="29" y="848"/>
                  </a:lnTo>
                  <a:lnTo>
                    <a:pt x="0" y="848"/>
                  </a:lnTo>
                  <a:lnTo>
                    <a:pt x="0" y="841"/>
                  </a:lnTo>
                  <a:close/>
                  <a:moveTo>
                    <a:pt x="0" y="563"/>
                  </a:moveTo>
                  <a:lnTo>
                    <a:pt x="29" y="563"/>
                  </a:lnTo>
                  <a:lnTo>
                    <a:pt x="29" y="570"/>
                  </a:lnTo>
                  <a:lnTo>
                    <a:pt x="0" y="570"/>
                  </a:lnTo>
                  <a:lnTo>
                    <a:pt x="0" y="563"/>
                  </a:lnTo>
                  <a:close/>
                  <a:moveTo>
                    <a:pt x="0" y="278"/>
                  </a:moveTo>
                  <a:lnTo>
                    <a:pt x="29" y="278"/>
                  </a:lnTo>
                  <a:lnTo>
                    <a:pt x="29" y="285"/>
                  </a:lnTo>
                  <a:lnTo>
                    <a:pt x="0" y="285"/>
                  </a:lnTo>
                  <a:lnTo>
                    <a:pt x="0" y="278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58" y="3315"/>
              <a:ext cx="3665" cy="7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554" y="3318"/>
              <a:ext cx="3672" cy="29"/>
            </a:xfrm>
            <a:custGeom>
              <a:avLst/>
              <a:gdLst>
                <a:gd name="T0" fmla="*/ 7 w 3672"/>
                <a:gd name="T1" fmla="*/ 29 h 29"/>
                <a:gd name="T2" fmla="*/ 0 w 3672"/>
                <a:gd name="T3" fmla="*/ 0 h 29"/>
                <a:gd name="T4" fmla="*/ 157 w 3672"/>
                <a:gd name="T5" fmla="*/ 0 h 29"/>
                <a:gd name="T6" fmla="*/ 150 w 3672"/>
                <a:gd name="T7" fmla="*/ 29 h 29"/>
                <a:gd name="T8" fmla="*/ 157 w 3672"/>
                <a:gd name="T9" fmla="*/ 0 h 29"/>
                <a:gd name="T10" fmla="*/ 314 w 3672"/>
                <a:gd name="T11" fmla="*/ 29 h 29"/>
                <a:gd name="T12" fmla="*/ 307 w 3672"/>
                <a:gd name="T13" fmla="*/ 0 h 29"/>
                <a:gd name="T14" fmla="*/ 463 w 3672"/>
                <a:gd name="T15" fmla="*/ 0 h 29"/>
                <a:gd name="T16" fmla="*/ 456 w 3672"/>
                <a:gd name="T17" fmla="*/ 29 h 29"/>
                <a:gd name="T18" fmla="*/ 463 w 3672"/>
                <a:gd name="T19" fmla="*/ 0 h 29"/>
                <a:gd name="T20" fmla="*/ 620 w 3672"/>
                <a:gd name="T21" fmla="*/ 29 h 29"/>
                <a:gd name="T22" fmla="*/ 613 w 3672"/>
                <a:gd name="T23" fmla="*/ 0 h 29"/>
                <a:gd name="T24" fmla="*/ 770 w 3672"/>
                <a:gd name="T25" fmla="*/ 0 h 29"/>
                <a:gd name="T26" fmla="*/ 763 w 3672"/>
                <a:gd name="T27" fmla="*/ 29 h 29"/>
                <a:gd name="T28" fmla="*/ 770 w 3672"/>
                <a:gd name="T29" fmla="*/ 0 h 29"/>
                <a:gd name="T30" fmla="*/ 927 w 3672"/>
                <a:gd name="T31" fmla="*/ 29 h 29"/>
                <a:gd name="T32" fmla="*/ 920 w 3672"/>
                <a:gd name="T33" fmla="*/ 0 h 29"/>
                <a:gd name="T34" fmla="*/ 1077 w 3672"/>
                <a:gd name="T35" fmla="*/ 0 h 29"/>
                <a:gd name="T36" fmla="*/ 1070 w 3672"/>
                <a:gd name="T37" fmla="*/ 29 h 29"/>
                <a:gd name="T38" fmla="*/ 1077 w 3672"/>
                <a:gd name="T39" fmla="*/ 0 h 29"/>
                <a:gd name="T40" fmla="*/ 1226 w 3672"/>
                <a:gd name="T41" fmla="*/ 29 h 29"/>
                <a:gd name="T42" fmla="*/ 1219 w 3672"/>
                <a:gd name="T43" fmla="*/ 0 h 29"/>
                <a:gd name="T44" fmla="*/ 1383 w 3672"/>
                <a:gd name="T45" fmla="*/ 0 h 29"/>
                <a:gd name="T46" fmla="*/ 1376 w 3672"/>
                <a:gd name="T47" fmla="*/ 29 h 29"/>
                <a:gd name="T48" fmla="*/ 1383 w 3672"/>
                <a:gd name="T49" fmla="*/ 0 h 29"/>
                <a:gd name="T50" fmla="*/ 1533 w 3672"/>
                <a:gd name="T51" fmla="*/ 29 h 29"/>
                <a:gd name="T52" fmla="*/ 1526 w 3672"/>
                <a:gd name="T53" fmla="*/ 0 h 29"/>
                <a:gd name="T54" fmla="*/ 1690 w 3672"/>
                <a:gd name="T55" fmla="*/ 0 h 29"/>
                <a:gd name="T56" fmla="*/ 1683 w 3672"/>
                <a:gd name="T57" fmla="*/ 29 h 29"/>
                <a:gd name="T58" fmla="*/ 1690 w 3672"/>
                <a:gd name="T59" fmla="*/ 0 h 29"/>
                <a:gd name="T60" fmla="*/ 1840 w 3672"/>
                <a:gd name="T61" fmla="*/ 29 h 29"/>
                <a:gd name="T62" fmla="*/ 1832 w 3672"/>
                <a:gd name="T63" fmla="*/ 0 h 29"/>
                <a:gd name="T64" fmla="*/ 1996 w 3672"/>
                <a:gd name="T65" fmla="*/ 0 h 29"/>
                <a:gd name="T66" fmla="*/ 1989 w 3672"/>
                <a:gd name="T67" fmla="*/ 29 h 29"/>
                <a:gd name="T68" fmla="*/ 1996 w 3672"/>
                <a:gd name="T69" fmla="*/ 0 h 29"/>
                <a:gd name="T70" fmla="*/ 2146 w 3672"/>
                <a:gd name="T71" fmla="*/ 29 h 29"/>
                <a:gd name="T72" fmla="*/ 2139 w 3672"/>
                <a:gd name="T73" fmla="*/ 0 h 29"/>
                <a:gd name="T74" fmla="*/ 2296 w 3672"/>
                <a:gd name="T75" fmla="*/ 0 h 29"/>
                <a:gd name="T76" fmla="*/ 2289 w 3672"/>
                <a:gd name="T77" fmla="*/ 29 h 29"/>
                <a:gd name="T78" fmla="*/ 2296 w 3672"/>
                <a:gd name="T79" fmla="*/ 0 h 29"/>
                <a:gd name="T80" fmla="*/ 2453 w 3672"/>
                <a:gd name="T81" fmla="*/ 29 h 29"/>
                <a:gd name="T82" fmla="*/ 2446 w 3672"/>
                <a:gd name="T83" fmla="*/ 0 h 29"/>
                <a:gd name="T84" fmla="*/ 2603 w 3672"/>
                <a:gd name="T85" fmla="*/ 0 h 29"/>
                <a:gd name="T86" fmla="*/ 2595 w 3672"/>
                <a:gd name="T87" fmla="*/ 29 h 29"/>
                <a:gd name="T88" fmla="*/ 2603 w 3672"/>
                <a:gd name="T89" fmla="*/ 0 h 29"/>
                <a:gd name="T90" fmla="*/ 2759 w 3672"/>
                <a:gd name="T91" fmla="*/ 29 h 29"/>
                <a:gd name="T92" fmla="*/ 2752 w 3672"/>
                <a:gd name="T93" fmla="*/ 0 h 29"/>
                <a:gd name="T94" fmla="*/ 2909 w 3672"/>
                <a:gd name="T95" fmla="*/ 0 h 29"/>
                <a:gd name="T96" fmla="*/ 2902 w 3672"/>
                <a:gd name="T97" fmla="*/ 29 h 29"/>
                <a:gd name="T98" fmla="*/ 2909 w 3672"/>
                <a:gd name="T99" fmla="*/ 0 h 29"/>
                <a:gd name="T100" fmla="*/ 3059 w 3672"/>
                <a:gd name="T101" fmla="*/ 29 h 29"/>
                <a:gd name="T102" fmla="*/ 3052 w 3672"/>
                <a:gd name="T103" fmla="*/ 0 h 29"/>
                <a:gd name="T104" fmla="*/ 3216 w 3672"/>
                <a:gd name="T105" fmla="*/ 0 h 29"/>
                <a:gd name="T106" fmla="*/ 3209 w 3672"/>
                <a:gd name="T107" fmla="*/ 29 h 29"/>
                <a:gd name="T108" fmla="*/ 3216 w 3672"/>
                <a:gd name="T109" fmla="*/ 0 h 29"/>
                <a:gd name="T110" fmla="*/ 3365 w 3672"/>
                <a:gd name="T111" fmla="*/ 29 h 29"/>
                <a:gd name="T112" fmla="*/ 3358 w 3672"/>
                <a:gd name="T113" fmla="*/ 0 h 29"/>
                <a:gd name="T114" fmla="*/ 3522 w 3672"/>
                <a:gd name="T115" fmla="*/ 0 h 29"/>
                <a:gd name="T116" fmla="*/ 3515 w 3672"/>
                <a:gd name="T117" fmla="*/ 29 h 29"/>
                <a:gd name="T118" fmla="*/ 3522 w 3672"/>
                <a:gd name="T119" fmla="*/ 0 h 29"/>
                <a:gd name="T120" fmla="*/ 3672 w 3672"/>
                <a:gd name="T121" fmla="*/ 29 h 29"/>
                <a:gd name="T122" fmla="*/ 3665 w 3672"/>
                <a:gd name="T1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72" h="29">
                  <a:moveTo>
                    <a:pt x="7" y="0"/>
                  </a:moveTo>
                  <a:lnTo>
                    <a:pt x="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157" y="0"/>
                  </a:moveTo>
                  <a:lnTo>
                    <a:pt x="157" y="29"/>
                  </a:lnTo>
                  <a:lnTo>
                    <a:pt x="150" y="29"/>
                  </a:lnTo>
                  <a:lnTo>
                    <a:pt x="150" y="0"/>
                  </a:lnTo>
                  <a:lnTo>
                    <a:pt x="157" y="0"/>
                  </a:lnTo>
                  <a:close/>
                  <a:moveTo>
                    <a:pt x="314" y="0"/>
                  </a:moveTo>
                  <a:lnTo>
                    <a:pt x="314" y="29"/>
                  </a:lnTo>
                  <a:lnTo>
                    <a:pt x="307" y="29"/>
                  </a:lnTo>
                  <a:lnTo>
                    <a:pt x="307" y="0"/>
                  </a:lnTo>
                  <a:lnTo>
                    <a:pt x="314" y="0"/>
                  </a:lnTo>
                  <a:close/>
                  <a:moveTo>
                    <a:pt x="463" y="0"/>
                  </a:moveTo>
                  <a:lnTo>
                    <a:pt x="463" y="29"/>
                  </a:lnTo>
                  <a:lnTo>
                    <a:pt x="456" y="29"/>
                  </a:lnTo>
                  <a:lnTo>
                    <a:pt x="456" y="0"/>
                  </a:lnTo>
                  <a:lnTo>
                    <a:pt x="463" y="0"/>
                  </a:lnTo>
                  <a:close/>
                  <a:moveTo>
                    <a:pt x="620" y="0"/>
                  </a:moveTo>
                  <a:lnTo>
                    <a:pt x="620" y="29"/>
                  </a:lnTo>
                  <a:lnTo>
                    <a:pt x="613" y="29"/>
                  </a:lnTo>
                  <a:lnTo>
                    <a:pt x="613" y="0"/>
                  </a:lnTo>
                  <a:lnTo>
                    <a:pt x="620" y="0"/>
                  </a:lnTo>
                  <a:close/>
                  <a:moveTo>
                    <a:pt x="770" y="0"/>
                  </a:moveTo>
                  <a:lnTo>
                    <a:pt x="770" y="29"/>
                  </a:lnTo>
                  <a:lnTo>
                    <a:pt x="763" y="29"/>
                  </a:lnTo>
                  <a:lnTo>
                    <a:pt x="763" y="0"/>
                  </a:lnTo>
                  <a:lnTo>
                    <a:pt x="770" y="0"/>
                  </a:lnTo>
                  <a:close/>
                  <a:moveTo>
                    <a:pt x="927" y="0"/>
                  </a:moveTo>
                  <a:lnTo>
                    <a:pt x="927" y="29"/>
                  </a:lnTo>
                  <a:lnTo>
                    <a:pt x="920" y="29"/>
                  </a:lnTo>
                  <a:lnTo>
                    <a:pt x="920" y="0"/>
                  </a:lnTo>
                  <a:lnTo>
                    <a:pt x="927" y="0"/>
                  </a:lnTo>
                  <a:close/>
                  <a:moveTo>
                    <a:pt x="1077" y="0"/>
                  </a:moveTo>
                  <a:lnTo>
                    <a:pt x="1077" y="29"/>
                  </a:lnTo>
                  <a:lnTo>
                    <a:pt x="1070" y="29"/>
                  </a:lnTo>
                  <a:lnTo>
                    <a:pt x="1070" y="0"/>
                  </a:lnTo>
                  <a:lnTo>
                    <a:pt x="1077" y="0"/>
                  </a:lnTo>
                  <a:close/>
                  <a:moveTo>
                    <a:pt x="1226" y="0"/>
                  </a:moveTo>
                  <a:lnTo>
                    <a:pt x="1226" y="29"/>
                  </a:lnTo>
                  <a:lnTo>
                    <a:pt x="1219" y="29"/>
                  </a:lnTo>
                  <a:lnTo>
                    <a:pt x="1219" y="0"/>
                  </a:lnTo>
                  <a:lnTo>
                    <a:pt x="1226" y="0"/>
                  </a:lnTo>
                  <a:close/>
                  <a:moveTo>
                    <a:pt x="1383" y="0"/>
                  </a:moveTo>
                  <a:lnTo>
                    <a:pt x="1383" y="29"/>
                  </a:lnTo>
                  <a:lnTo>
                    <a:pt x="1376" y="29"/>
                  </a:lnTo>
                  <a:lnTo>
                    <a:pt x="1376" y="0"/>
                  </a:lnTo>
                  <a:lnTo>
                    <a:pt x="1383" y="0"/>
                  </a:lnTo>
                  <a:close/>
                  <a:moveTo>
                    <a:pt x="1533" y="0"/>
                  </a:moveTo>
                  <a:lnTo>
                    <a:pt x="1533" y="29"/>
                  </a:lnTo>
                  <a:lnTo>
                    <a:pt x="1526" y="29"/>
                  </a:lnTo>
                  <a:lnTo>
                    <a:pt x="1526" y="0"/>
                  </a:lnTo>
                  <a:lnTo>
                    <a:pt x="1533" y="0"/>
                  </a:lnTo>
                  <a:close/>
                  <a:moveTo>
                    <a:pt x="1690" y="0"/>
                  </a:moveTo>
                  <a:lnTo>
                    <a:pt x="1690" y="29"/>
                  </a:lnTo>
                  <a:lnTo>
                    <a:pt x="1683" y="29"/>
                  </a:lnTo>
                  <a:lnTo>
                    <a:pt x="1683" y="0"/>
                  </a:lnTo>
                  <a:lnTo>
                    <a:pt x="1690" y="0"/>
                  </a:lnTo>
                  <a:close/>
                  <a:moveTo>
                    <a:pt x="1840" y="0"/>
                  </a:moveTo>
                  <a:lnTo>
                    <a:pt x="1840" y="29"/>
                  </a:lnTo>
                  <a:lnTo>
                    <a:pt x="1832" y="29"/>
                  </a:lnTo>
                  <a:lnTo>
                    <a:pt x="1832" y="0"/>
                  </a:lnTo>
                  <a:lnTo>
                    <a:pt x="1840" y="0"/>
                  </a:lnTo>
                  <a:close/>
                  <a:moveTo>
                    <a:pt x="1996" y="0"/>
                  </a:moveTo>
                  <a:lnTo>
                    <a:pt x="1996" y="29"/>
                  </a:lnTo>
                  <a:lnTo>
                    <a:pt x="1989" y="29"/>
                  </a:lnTo>
                  <a:lnTo>
                    <a:pt x="1989" y="0"/>
                  </a:lnTo>
                  <a:lnTo>
                    <a:pt x="1996" y="0"/>
                  </a:lnTo>
                  <a:close/>
                  <a:moveTo>
                    <a:pt x="2146" y="0"/>
                  </a:moveTo>
                  <a:lnTo>
                    <a:pt x="2146" y="29"/>
                  </a:lnTo>
                  <a:lnTo>
                    <a:pt x="2139" y="29"/>
                  </a:lnTo>
                  <a:lnTo>
                    <a:pt x="2139" y="0"/>
                  </a:lnTo>
                  <a:lnTo>
                    <a:pt x="2146" y="0"/>
                  </a:lnTo>
                  <a:close/>
                  <a:moveTo>
                    <a:pt x="2296" y="0"/>
                  </a:moveTo>
                  <a:lnTo>
                    <a:pt x="2296" y="29"/>
                  </a:lnTo>
                  <a:lnTo>
                    <a:pt x="2289" y="29"/>
                  </a:lnTo>
                  <a:lnTo>
                    <a:pt x="2289" y="0"/>
                  </a:lnTo>
                  <a:lnTo>
                    <a:pt x="2296" y="0"/>
                  </a:lnTo>
                  <a:close/>
                  <a:moveTo>
                    <a:pt x="2453" y="0"/>
                  </a:moveTo>
                  <a:lnTo>
                    <a:pt x="2453" y="29"/>
                  </a:lnTo>
                  <a:lnTo>
                    <a:pt x="2446" y="29"/>
                  </a:lnTo>
                  <a:lnTo>
                    <a:pt x="2446" y="0"/>
                  </a:lnTo>
                  <a:lnTo>
                    <a:pt x="2453" y="0"/>
                  </a:lnTo>
                  <a:close/>
                  <a:moveTo>
                    <a:pt x="2603" y="0"/>
                  </a:moveTo>
                  <a:lnTo>
                    <a:pt x="2603" y="29"/>
                  </a:lnTo>
                  <a:lnTo>
                    <a:pt x="2595" y="29"/>
                  </a:lnTo>
                  <a:lnTo>
                    <a:pt x="2595" y="0"/>
                  </a:lnTo>
                  <a:lnTo>
                    <a:pt x="2603" y="0"/>
                  </a:lnTo>
                  <a:close/>
                  <a:moveTo>
                    <a:pt x="2759" y="0"/>
                  </a:moveTo>
                  <a:lnTo>
                    <a:pt x="2759" y="29"/>
                  </a:lnTo>
                  <a:lnTo>
                    <a:pt x="2752" y="29"/>
                  </a:lnTo>
                  <a:lnTo>
                    <a:pt x="2752" y="0"/>
                  </a:lnTo>
                  <a:lnTo>
                    <a:pt x="2759" y="0"/>
                  </a:lnTo>
                  <a:close/>
                  <a:moveTo>
                    <a:pt x="2909" y="0"/>
                  </a:moveTo>
                  <a:lnTo>
                    <a:pt x="2909" y="29"/>
                  </a:lnTo>
                  <a:lnTo>
                    <a:pt x="2902" y="29"/>
                  </a:lnTo>
                  <a:lnTo>
                    <a:pt x="2902" y="0"/>
                  </a:lnTo>
                  <a:lnTo>
                    <a:pt x="2909" y="0"/>
                  </a:lnTo>
                  <a:close/>
                  <a:moveTo>
                    <a:pt x="3059" y="0"/>
                  </a:moveTo>
                  <a:lnTo>
                    <a:pt x="3059" y="29"/>
                  </a:lnTo>
                  <a:lnTo>
                    <a:pt x="3052" y="29"/>
                  </a:lnTo>
                  <a:lnTo>
                    <a:pt x="3052" y="0"/>
                  </a:lnTo>
                  <a:lnTo>
                    <a:pt x="3059" y="0"/>
                  </a:lnTo>
                  <a:close/>
                  <a:moveTo>
                    <a:pt x="3216" y="0"/>
                  </a:moveTo>
                  <a:lnTo>
                    <a:pt x="3216" y="29"/>
                  </a:lnTo>
                  <a:lnTo>
                    <a:pt x="3209" y="29"/>
                  </a:lnTo>
                  <a:lnTo>
                    <a:pt x="3209" y="0"/>
                  </a:lnTo>
                  <a:lnTo>
                    <a:pt x="3216" y="0"/>
                  </a:lnTo>
                  <a:close/>
                  <a:moveTo>
                    <a:pt x="3365" y="0"/>
                  </a:moveTo>
                  <a:lnTo>
                    <a:pt x="3365" y="29"/>
                  </a:lnTo>
                  <a:lnTo>
                    <a:pt x="3358" y="29"/>
                  </a:lnTo>
                  <a:lnTo>
                    <a:pt x="3358" y="0"/>
                  </a:lnTo>
                  <a:lnTo>
                    <a:pt x="3365" y="0"/>
                  </a:lnTo>
                  <a:close/>
                  <a:moveTo>
                    <a:pt x="3522" y="0"/>
                  </a:moveTo>
                  <a:lnTo>
                    <a:pt x="3522" y="29"/>
                  </a:lnTo>
                  <a:lnTo>
                    <a:pt x="3515" y="29"/>
                  </a:lnTo>
                  <a:lnTo>
                    <a:pt x="3515" y="0"/>
                  </a:lnTo>
                  <a:lnTo>
                    <a:pt x="3522" y="0"/>
                  </a:lnTo>
                  <a:close/>
                  <a:moveTo>
                    <a:pt x="3672" y="0"/>
                  </a:moveTo>
                  <a:lnTo>
                    <a:pt x="3672" y="29"/>
                  </a:lnTo>
                  <a:lnTo>
                    <a:pt x="3665" y="29"/>
                  </a:lnTo>
                  <a:lnTo>
                    <a:pt x="3665" y="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1124" y="2794"/>
              <a:ext cx="678" cy="271"/>
            </a:xfrm>
            <a:custGeom>
              <a:avLst/>
              <a:gdLst>
                <a:gd name="T0" fmla="*/ 0 w 1520"/>
                <a:gd name="T1" fmla="*/ 8 h 608"/>
                <a:gd name="T2" fmla="*/ 8 w 1520"/>
                <a:gd name="T3" fmla="*/ 0 h 608"/>
                <a:gd name="T4" fmla="*/ 1512 w 1520"/>
                <a:gd name="T5" fmla="*/ 0 h 608"/>
                <a:gd name="T6" fmla="*/ 1520 w 1520"/>
                <a:gd name="T7" fmla="*/ 8 h 608"/>
                <a:gd name="T8" fmla="*/ 1520 w 1520"/>
                <a:gd name="T9" fmla="*/ 600 h 608"/>
                <a:gd name="T10" fmla="*/ 1512 w 1520"/>
                <a:gd name="T11" fmla="*/ 608 h 608"/>
                <a:gd name="T12" fmla="*/ 8 w 1520"/>
                <a:gd name="T13" fmla="*/ 608 h 608"/>
                <a:gd name="T14" fmla="*/ 0 w 1520"/>
                <a:gd name="T15" fmla="*/ 600 h 608"/>
                <a:gd name="T16" fmla="*/ 0 w 1520"/>
                <a:gd name="T17" fmla="*/ 8 h 608"/>
                <a:gd name="T18" fmla="*/ 16 w 1520"/>
                <a:gd name="T19" fmla="*/ 600 h 608"/>
                <a:gd name="T20" fmla="*/ 8 w 1520"/>
                <a:gd name="T21" fmla="*/ 592 h 608"/>
                <a:gd name="T22" fmla="*/ 1512 w 1520"/>
                <a:gd name="T23" fmla="*/ 592 h 608"/>
                <a:gd name="T24" fmla="*/ 1504 w 1520"/>
                <a:gd name="T25" fmla="*/ 600 h 608"/>
                <a:gd name="T26" fmla="*/ 1504 w 1520"/>
                <a:gd name="T27" fmla="*/ 8 h 608"/>
                <a:gd name="T28" fmla="*/ 1512 w 1520"/>
                <a:gd name="T29" fmla="*/ 16 h 608"/>
                <a:gd name="T30" fmla="*/ 8 w 1520"/>
                <a:gd name="T31" fmla="*/ 16 h 608"/>
                <a:gd name="T32" fmla="*/ 16 w 1520"/>
                <a:gd name="T33" fmla="*/ 8 h 608"/>
                <a:gd name="T34" fmla="*/ 16 w 1520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0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12" y="0"/>
                  </a:lnTo>
                  <a:cubicBezTo>
                    <a:pt x="1517" y="0"/>
                    <a:pt x="1520" y="4"/>
                    <a:pt x="1520" y="8"/>
                  </a:cubicBezTo>
                  <a:lnTo>
                    <a:pt x="1520" y="600"/>
                  </a:lnTo>
                  <a:cubicBezTo>
                    <a:pt x="1520" y="605"/>
                    <a:pt x="1517" y="608"/>
                    <a:pt x="1512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512" y="592"/>
                  </a:lnTo>
                  <a:lnTo>
                    <a:pt x="1504" y="600"/>
                  </a:lnTo>
                  <a:lnTo>
                    <a:pt x="1504" y="8"/>
                  </a:lnTo>
                  <a:lnTo>
                    <a:pt x="151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254061"/>
            </a:solidFill>
            <a:ln w="0" cap="flat">
              <a:solidFill>
                <a:srgbClr val="2540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57" y="2820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64" y="2820"/>
              <a:ext cx="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292" y="2820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192" y="2935"/>
              <a:ext cx="52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4.748¢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3456" y="2794"/>
              <a:ext cx="677" cy="271"/>
            </a:xfrm>
            <a:custGeom>
              <a:avLst/>
              <a:gdLst>
                <a:gd name="T0" fmla="*/ 0 w 1520"/>
                <a:gd name="T1" fmla="*/ 8 h 608"/>
                <a:gd name="T2" fmla="*/ 8 w 1520"/>
                <a:gd name="T3" fmla="*/ 0 h 608"/>
                <a:gd name="T4" fmla="*/ 1512 w 1520"/>
                <a:gd name="T5" fmla="*/ 0 h 608"/>
                <a:gd name="T6" fmla="*/ 1520 w 1520"/>
                <a:gd name="T7" fmla="*/ 8 h 608"/>
                <a:gd name="T8" fmla="*/ 1520 w 1520"/>
                <a:gd name="T9" fmla="*/ 600 h 608"/>
                <a:gd name="T10" fmla="*/ 1512 w 1520"/>
                <a:gd name="T11" fmla="*/ 608 h 608"/>
                <a:gd name="T12" fmla="*/ 8 w 1520"/>
                <a:gd name="T13" fmla="*/ 608 h 608"/>
                <a:gd name="T14" fmla="*/ 0 w 1520"/>
                <a:gd name="T15" fmla="*/ 600 h 608"/>
                <a:gd name="T16" fmla="*/ 0 w 1520"/>
                <a:gd name="T17" fmla="*/ 8 h 608"/>
                <a:gd name="T18" fmla="*/ 16 w 1520"/>
                <a:gd name="T19" fmla="*/ 600 h 608"/>
                <a:gd name="T20" fmla="*/ 8 w 1520"/>
                <a:gd name="T21" fmla="*/ 592 h 608"/>
                <a:gd name="T22" fmla="*/ 1512 w 1520"/>
                <a:gd name="T23" fmla="*/ 592 h 608"/>
                <a:gd name="T24" fmla="*/ 1504 w 1520"/>
                <a:gd name="T25" fmla="*/ 600 h 608"/>
                <a:gd name="T26" fmla="*/ 1504 w 1520"/>
                <a:gd name="T27" fmla="*/ 8 h 608"/>
                <a:gd name="T28" fmla="*/ 1512 w 1520"/>
                <a:gd name="T29" fmla="*/ 16 h 608"/>
                <a:gd name="T30" fmla="*/ 8 w 1520"/>
                <a:gd name="T31" fmla="*/ 16 h 608"/>
                <a:gd name="T32" fmla="*/ 16 w 1520"/>
                <a:gd name="T33" fmla="*/ 8 h 608"/>
                <a:gd name="T34" fmla="*/ 16 w 1520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0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12" y="0"/>
                  </a:lnTo>
                  <a:cubicBezTo>
                    <a:pt x="1517" y="0"/>
                    <a:pt x="1520" y="4"/>
                    <a:pt x="1520" y="8"/>
                  </a:cubicBezTo>
                  <a:lnTo>
                    <a:pt x="1520" y="600"/>
                  </a:lnTo>
                  <a:cubicBezTo>
                    <a:pt x="1520" y="605"/>
                    <a:pt x="1517" y="608"/>
                    <a:pt x="1512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512" y="592"/>
                  </a:lnTo>
                  <a:lnTo>
                    <a:pt x="1504" y="600"/>
                  </a:lnTo>
                  <a:lnTo>
                    <a:pt x="1504" y="8"/>
                  </a:lnTo>
                  <a:lnTo>
                    <a:pt x="151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254061"/>
            </a:solidFill>
            <a:ln w="0" cap="flat">
              <a:solidFill>
                <a:srgbClr val="2540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493" y="2820"/>
              <a:ext cx="15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off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599" y="2820"/>
              <a:ext cx="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628" y="2820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528" y="2935"/>
              <a:ext cx="52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4.748¢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2429" y="1546"/>
              <a:ext cx="842" cy="271"/>
            </a:xfrm>
            <a:custGeom>
              <a:avLst/>
              <a:gdLst>
                <a:gd name="T0" fmla="*/ 0 w 1888"/>
                <a:gd name="T1" fmla="*/ 8 h 608"/>
                <a:gd name="T2" fmla="*/ 8 w 1888"/>
                <a:gd name="T3" fmla="*/ 0 h 608"/>
                <a:gd name="T4" fmla="*/ 1880 w 1888"/>
                <a:gd name="T5" fmla="*/ 0 h 608"/>
                <a:gd name="T6" fmla="*/ 1888 w 1888"/>
                <a:gd name="T7" fmla="*/ 8 h 608"/>
                <a:gd name="T8" fmla="*/ 1888 w 1888"/>
                <a:gd name="T9" fmla="*/ 600 h 608"/>
                <a:gd name="T10" fmla="*/ 1880 w 1888"/>
                <a:gd name="T11" fmla="*/ 608 h 608"/>
                <a:gd name="T12" fmla="*/ 8 w 1888"/>
                <a:gd name="T13" fmla="*/ 608 h 608"/>
                <a:gd name="T14" fmla="*/ 0 w 1888"/>
                <a:gd name="T15" fmla="*/ 600 h 608"/>
                <a:gd name="T16" fmla="*/ 0 w 1888"/>
                <a:gd name="T17" fmla="*/ 8 h 608"/>
                <a:gd name="T18" fmla="*/ 16 w 1888"/>
                <a:gd name="T19" fmla="*/ 600 h 608"/>
                <a:gd name="T20" fmla="*/ 8 w 1888"/>
                <a:gd name="T21" fmla="*/ 592 h 608"/>
                <a:gd name="T22" fmla="*/ 1880 w 1888"/>
                <a:gd name="T23" fmla="*/ 592 h 608"/>
                <a:gd name="T24" fmla="*/ 1872 w 1888"/>
                <a:gd name="T25" fmla="*/ 600 h 608"/>
                <a:gd name="T26" fmla="*/ 1872 w 1888"/>
                <a:gd name="T27" fmla="*/ 8 h 608"/>
                <a:gd name="T28" fmla="*/ 1880 w 1888"/>
                <a:gd name="T29" fmla="*/ 16 h 608"/>
                <a:gd name="T30" fmla="*/ 8 w 1888"/>
                <a:gd name="T31" fmla="*/ 16 h 608"/>
                <a:gd name="T32" fmla="*/ 16 w 1888"/>
                <a:gd name="T33" fmla="*/ 8 h 608"/>
                <a:gd name="T34" fmla="*/ 16 w 1888"/>
                <a:gd name="T35" fmla="*/ 60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8" h="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880" y="0"/>
                  </a:lnTo>
                  <a:cubicBezTo>
                    <a:pt x="1885" y="0"/>
                    <a:pt x="1888" y="4"/>
                    <a:pt x="1888" y="8"/>
                  </a:cubicBezTo>
                  <a:lnTo>
                    <a:pt x="1888" y="600"/>
                  </a:lnTo>
                  <a:cubicBezTo>
                    <a:pt x="1888" y="605"/>
                    <a:pt x="1885" y="608"/>
                    <a:pt x="1880" y="608"/>
                  </a:cubicBezTo>
                  <a:lnTo>
                    <a:pt x="8" y="608"/>
                  </a:lnTo>
                  <a:cubicBezTo>
                    <a:pt x="4" y="608"/>
                    <a:pt x="0" y="605"/>
                    <a:pt x="0" y="600"/>
                  </a:cubicBezTo>
                  <a:lnTo>
                    <a:pt x="0" y="8"/>
                  </a:lnTo>
                  <a:close/>
                  <a:moveTo>
                    <a:pt x="16" y="600"/>
                  </a:moveTo>
                  <a:lnTo>
                    <a:pt x="8" y="592"/>
                  </a:lnTo>
                  <a:lnTo>
                    <a:pt x="1880" y="592"/>
                  </a:lnTo>
                  <a:lnTo>
                    <a:pt x="1872" y="600"/>
                  </a:lnTo>
                  <a:lnTo>
                    <a:pt x="1872" y="8"/>
                  </a:lnTo>
                  <a:lnTo>
                    <a:pt x="188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"/>
                  </a:lnTo>
                  <a:close/>
                </a:path>
              </a:pathLst>
            </a:custGeom>
            <a:solidFill>
              <a:srgbClr val="10253F"/>
            </a:solidFill>
            <a:ln w="0" cap="flat">
              <a:solidFill>
                <a:srgbClr val="10253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469" y="1572"/>
              <a:ext cx="32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Critical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733" y="1572"/>
              <a:ext cx="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4" name="Rectangle 33"/>
            <p:cNvSpPr>
              <a:spLocks noChangeArrowheads="1"/>
            </p:cNvSpPr>
            <p:nvPr/>
          </p:nvSpPr>
          <p:spPr bwMode="auto">
            <a:xfrm>
              <a:off x="2761" y="1572"/>
              <a:ext cx="53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peak period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5" name="Rectangle 34"/>
            <p:cNvSpPr>
              <a:spLocks noChangeArrowheads="1"/>
            </p:cNvSpPr>
            <p:nvPr/>
          </p:nvSpPr>
          <p:spPr bwMode="auto">
            <a:xfrm>
              <a:off x="2583" y="1686"/>
              <a:ext cx="5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64.642¢/ kWh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0" name="Rectangle 35"/>
            <p:cNvSpPr>
              <a:spLocks noChangeArrowheads="1"/>
            </p:cNvSpPr>
            <p:nvPr/>
          </p:nvSpPr>
          <p:spPr bwMode="auto">
            <a:xfrm>
              <a:off x="260" y="3265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Rectangle 36"/>
            <p:cNvSpPr>
              <a:spLocks noChangeArrowheads="1"/>
            </p:cNvSpPr>
            <p:nvPr/>
          </p:nvSpPr>
          <p:spPr bwMode="auto">
            <a:xfrm>
              <a:off x="260" y="2985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2" name="Rectangle 37"/>
            <p:cNvSpPr>
              <a:spLocks noChangeArrowheads="1"/>
            </p:cNvSpPr>
            <p:nvPr/>
          </p:nvSpPr>
          <p:spPr bwMode="auto">
            <a:xfrm>
              <a:off x="260" y="2705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Rectangle 38"/>
            <p:cNvSpPr>
              <a:spLocks noChangeArrowheads="1"/>
            </p:cNvSpPr>
            <p:nvPr/>
          </p:nvSpPr>
          <p:spPr bwMode="auto">
            <a:xfrm>
              <a:off x="260" y="2424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4" name="Rectangle 39"/>
            <p:cNvSpPr>
              <a:spLocks noChangeArrowheads="1"/>
            </p:cNvSpPr>
            <p:nvPr/>
          </p:nvSpPr>
          <p:spPr bwMode="auto">
            <a:xfrm>
              <a:off x="260" y="2144"/>
              <a:ext cx="2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Rectangle 40"/>
            <p:cNvSpPr>
              <a:spLocks noChangeArrowheads="1"/>
            </p:cNvSpPr>
            <p:nvPr/>
          </p:nvSpPr>
          <p:spPr bwMode="auto">
            <a:xfrm>
              <a:off x="260" y="1864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6" name="Rectangle 41"/>
            <p:cNvSpPr>
              <a:spLocks noChangeArrowheads="1"/>
            </p:cNvSpPr>
            <p:nvPr/>
          </p:nvSpPr>
          <p:spPr bwMode="auto">
            <a:xfrm>
              <a:off x="260" y="1584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7" name="Rectangle 42"/>
            <p:cNvSpPr>
              <a:spLocks noChangeArrowheads="1"/>
            </p:cNvSpPr>
            <p:nvPr/>
          </p:nvSpPr>
          <p:spPr bwMode="auto">
            <a:xfrm>
              <a:off x="260" y="1304"/>
              <a:ext cx="2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$0.70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8" name="Rectangle 43"/>
            <p:cNvSpPr>
              <a:spLocks noChangeArrowheads="1"/>
            </p:cNvSpPr>
            <p:nvPr/>
          </p:nvSpPr>
          <p:spPr bwMode="auto">
            <a:xfrm>
              <a:off x="442" y="3407"/>
              <a:ext cx="44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12:00 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9" name="Rectangle 44"/>
            <p:cNvSpPr>
              <a:spLocks noChangeArrowheads="1"/>
            </p:cNvSpPr>
            <p:nvPr/>
          </p:nvSpPr>
          <p:spPr bwMode="auto">
            <a:xfrm>
              <a:off x="1380" y="3407"/>
              <a:ext cx="39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6:00 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0" name="Rectangle 45"/>
            <p:cNvSpPr>
              <a:spLocks noChangeArrowheads="1"/>
            </p:cNvSpPr>
            <p:nvPr/>
          </p:nvSpPr>
          <p:spPr bwMode="auto">
            <a:xfrm>
              <a:off x="2275" y="3407"/>
              <a:ext cx="42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1" name="Rectangle 46"/>
            <p:cNvSpPr>
              <a:spLocks noChangeArrowheads="1"/>
            </p:cNvSpPr>
            <p:nvPr/>
          </p:nvSpPr>
          <p:spPr bwMode="auto">
            <a:xfrm>
              <a:off x="3220" y="3407"/>
              <a:ext cx="3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2" name="Rectangle 47"/>
            <p:cNvSpPr>
              <a:spLocks noChangeArrowheads="1"/>
            </p:cNvSpPr>
            <p:nvPr/>
          </p:nvSpPr>
          <p:spPr bwMode="auto">
            <a:xfrm>
              <a:off x="3956" y="3407"/>
              <a:ext cx="42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11:00 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3" name="Rectangle 48"/>
            <p:cNvSpPr>
              <a:spLocks noChangeArrowheads="1"/>
            </p:cNvSpPr>
            <p:nvPr/>
          </p:nvSpPr>
          <p:spPr bwMode="auto">
            <a:xfrm>
              <a:off x="1142" y="1090"/>
              <a:ext cx="24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Critical Peak Weekday TOU Rate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Freeform 49"/>
            <p:cNvSpPr>
              <a:spLocks noEditPoints="1"/>
            </p:cNvSpPr>
            <p:nvPr/>
          </p:nvSpPr>
          <p:spPr bwMode="auto">
            <a:xfrm>
              <a:off x="148" y="1012"/>
              <a:ext cx="4263" cy="2680"/>
            </a:xfrm>
            <a:custGeom>
              <a:avLst/>
              <a:gdLst>
                <a:gd name="T0" fmla="*/ 0 w 9568"/>
                <a:gd name="T1" fmla="*/ 8 h 6016"/>
                <a:gd name="T2" fmla="*/ 8 w 9568"/>
                <a:gd name="T3" fmla="*/ 0 h 6016"/>
                <a:gd name="T4" fmla="*/ 9560 w 9568"/>
                <a:gd name="T5" fmla="*/ 0 h 6016"/>
                <a:gd name="T6" fmla="*/ 9568 w 9568"/>
                <a:gd name="T7" fmla="*/ 8 h 6016"/>
                <a:gd name="T8" fmla="*/ 9568 w 9568"/>
                <a:gd name="T9" fmla="*/ 6008 h 6016"/>
                <a:gd name="T10" fmla="*/ 9560 w 9568"/>
                <a:gd name="T11" fmla="*/ 6016 h 6016"/>
                <a:gd name="T12" fmla="*/ 8 w 9568"/>
                <a:gd name="T13" fmla="*/ 6016 h 6016"/>
                <a:gd name="T14" fmla="*/ 0 w 9568"/>
                <a:gd name="T15" fmla="*/ 6008 h 6016"/>
                <a:gd name="T16" fmla="*/ 0 w 9568"/>
                <a:gd name="T17" fmla="*/ 8 h 6016"/>
                <a:gd name="T18" fmla="*/ 16 w 9568"/>
                <a:gd name="T19" fmla="*/ 6008 h 6016"/>
                <a:gd name="T20" fmla="*/ 8 w 9568"/>
                <a:gd name="T21" fmla="*/ 6000 h 6016"/>
                <a:gd name="T22" fmla="*/ 9560 w 9568"/>
                <a:gd name="T23" fmla="*/ 6000 h 6016"/>
                <a:gd name="T24" fmla="*/ 9552 w 9568"/>
                <a:gd name="T25" fmla="*/ 6008 h 6016"/>
                <a:gd name="T26" fmla="*/ 9552 w 9568"/>
                <a:gd name="T27" fmla="*/ 8 h 6016"/>
                <a:gd name="T28" fmla="*/ 9560 w 9568"/>
                <a:gd name="T29" fmla="*/ 16 h 6016"/>
                <a:gd name="T30" fmla="*/ 8 w 9568"/>
                <a:gd name="T31" fmla="*/ 16 h 6016"/>
                <a:gd name="T32" fmla="*/ 16 w 9568"/>
                <a:gd name="T33" fmla="*/ 8 h 6016"/>
                <a:gd name="T34" fmla="*/ 16 w 9568"/>
                <a:gd name="T35" fmla="*/ 6008 h 6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68" h="60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9560" y="0"/>
                  </a:lnTo>
                  <a:cubicBezTo>
                    <a:pt x="9565" y="0"/>
                    <a:pt x="9568" y="4"/>
                    <a:pt x="9568" y="8"/>
                  </a:cubicBezTo>
                  <a:lnTo>
                    <a:pt x="9568" y="6008"/>
                  </a:lnTo>
                  <a:cubicBezTo>
                    <a:pt x="9568" y="6013"/>
                    <a:pt x="9565" y="6016"/>
                    <a:pt x="9560" y="6016"/>
                  </a:cubicBezTo>
                  <a:lnTo>
                    <a:pt x="8" y="6016"/>
                  </a:lnTo>
                  <a:cubicBezTo>
                    <a:pt x="4" y="6016"/>
                    <a:pt x="0" y="6013"/>
                    <a:pt x="0" y="6008"/>
                  </a:cubicBezTo>
                  <a:lnTo>
                    <a:pt x="0" y="8"/>
                  </a:lnTo>
                  <a:close/>
                  <a:moveTo>
                    <a:pt x="16" y="6008"/>
                  </a:moveTo>
                  <a:lnTo>
                    <a:pt x="8" y="6000"/>
                  </a:lnTo>
                  <a:lnTo>
                    <a:pt x="9560" y="6000"/>
                  </a:lnTo>
                  <a:lnTo>
                    <a:pt x="9552" y="6008"/>
                  </a:lnTo>
                  <a:lnTo>
                    <a:pt x="9552" y="8"/>
                  </a:lnTo>
                  <a:lnTo>
                    <a:pt x="956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08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2782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900863" y="64293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F9FE1AB-A21B-4904-A487-4D7A87D36736}" type="slidenum">
              <a:rPr lang="en-US" sz="1200">
                <a:solidFill>
                  <a:srgbClr val="21709C"/>
                </a:solidFill>
              </a:rPr>
              <a:pPr algn="r" eaLnBrk="1" hangingPunct="1"/>
              <a:t>8</a:t>
            </a:fld>
            <a:endParaRPr lang="en-US" sz="1200">
              <a:solidFill>
                <a:srgbClr val="21709C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Corbel Bold" pitchFamily="84" charset="0"/>
              </a:rPr>
              <a:t>Simple TOU </a:t>
            </a:r>
            <a:r>
              <a:rPr lang="en-US" sz="3600" dirty="0">
                <a:solidFill>
                  <a:srgbClr val="FFFFFF"/>
                </a:solidFill>
                <a:latin typeface="Corbel Bold" pitchFamily="84" charset="0"/>
              </a:rPr>
              <a:t>Group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37338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Low cost DR option using existing metering technology</a:t>
            </a:r>
          </a:p>
          <a:p>
            <a:pPr marL="341313" indent="-341313">
              <a:spcBef>
                <a:spcPts val="6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placed on time of use rate plan (On-Peak, Off-Peak, Critical Peak)</a:t>
            </a:r>
          </a:p>
          <a:p>
            <a:pPr marL="341313" indent="-341313">
              <a:spcBef>
                <a:spcPts val="6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i="1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No</a:t>
            </a: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 In-Home Technology</a:t>
            </a:r>
          </a:p>
          <a:p>
            <a:pPr marL="341313" indent="-341313">
              <a:spcBef>
                <a:spcPts val="600"/>
              </a:spcBef>
              <a:buClr>
                <a:srgbClr val="0092C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solidFill>
                  <a:srgbClr val="21709C"/>
                </a:solidFill>
                <a:latin typeface="+mn-lt"/>
                <a:ea typeface="ＭＳ Ｐゴシック" pitchFamily="84" charset="-128"/>
              </a:rPr>
              <a:t>Customers receive access to web portal showing prior day usage &amp; cost</a:t>
            </a:r>
          </a:p>
          <a:p>
            <a:pPr marL="741363" lvl="1" indent="-284163">
              <a:spcBef>
                <a:spcPts val="5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b="1" dirty="0">
              <a:solidFill>
                <a:srgbClr val="21709C"/>
              </a:solidFill>
              <a:ea typeface="ＭＳ Ｐゴシック" pitchFamily="84" charset="-128"/>
            </a:endParaRPr>
          </a:p>
          <a:p>
            <a:pPr marL="341313" indent="-341313">
              <a:spcBef>
                <a:spcPts val="500"/>
              </a:spcBef>
              <a:buClr>
                <a:srgbClr val="0092C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b="1" dirty="0">
              <a:solidFill>
                <a:srgbClr val="21709C"/>
              </a:solidFill>
              <a:ea typeface="ＭＳ Ｐゴシック" pitchFamily="84" charset="-128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876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104898" y="6434504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6B8EF9-009B-4D62-AC50-7574502B80CA}" type="slidenum">
              <a:rPr lang="en-US" sz="1200">
                <a:solidFill>
                  <a:schemeClr val="bg1">
                    <a:lumMod val="65000"/>
                  </a:schemeClr>
                </a:solidFill>
              </a:rPr>
              <a:pPr algn="r" eaLnBrk="1" hangingPunct="1"/>
              <a:t>8</a:t>
            </a:fld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77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_Template (White Titles)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7876</TotalTime>
  <Words>1220</Words>
  <Application>Microsoft Office PowerPoint</Application>
  <PresentationFormat>Letter Paper (8.5x11 in)</PresentationFormat>
  <Paragraphs>281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Main_Template (White Titles)</vt:lpstr>
      <vt:lpstr>Unitil Smart Grid Pilot  Pilot Design and Results</vt:lpstr>
      <vt:lpstr>Unitil Smart Grid Pilot</vt:lpstr>
      <vt:lpstr>Goals and Objectives</vt:lpstr>
      <vt:lpstr>Slide 3</vt:lpstr>
      <vt:lpstr>Slide 4</vt:lpstr>
      <vt:lpstr>Project Schedule</vt:lpstr>
      <vt:lpstr>Slide 6</vt:lpstr>
      <vt:lpstr>Slide 7</vt:lpstr>
      <vt:lpstr>Slide 8</vt:lpstr>
      <vt:lpstr>Slide 9</vt:lpstr>
      <vt:lpstr>Unitil Web Portal – Usage Presentation</vt:lpstr>
      <vt:lpstr>Unitil Web Portal – Cost Presentation</vt:lpstr>
      <vt:lpstr>Slide 12</vt:lpstr>
      <vt:lpstr>Slide 13</vt:lpstr>
      <vt:lpstr>Pilot Program Results</vt:lpstr>
      <vt:lpstr>Additional Findings</vt:lpstr>
      <vt:lpstr>Customer Observations</vt:lpstr>
    </vt:vector>
  </TitlesOfParts>
  <Company>Mike Teixeira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Mike Teixeira</dc:creator>
  <cp:lastModifiedBy> </cp:lastModifiedBy>
  <cp:revision>473</cp:revision>
  <cp:lastPrinted>2013-01-04T16:02:56Z</cp:lastPrinted>
  <dcterms:created xsi:type="dcterms:W3CDTF">2010-04-26T20:19:09Z</dcterms:created>
  <dcterms:modified xsi:type="dcterms:W3CDTF">2013-01-07T23:59:00Z</dcterms:modified>
</cp:coreProperties>
</file>